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iC7Z5Jj4snSLg4RY7Twj1bHLHK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5" name="Google Shape;15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ab0847387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g2ab0847387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b37eab12db_1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g2b37eab12db_1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8" name="Google Shape;9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5" name="Google Shape;11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1" name="Google Shape;13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9" name="Google Shape;13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b37eab12db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" name="Google Shape;147;g2b37eab12db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detech.cloud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mailto:https://www.expoworld.cloud/en/about-us/library/" TargetMode="External"/><Relationship Id="rId4" Type="http://schemas.openxmlformats.org/officeDocument/2006/relationships/hyperlink" Target="mailto:videos@tradetech.clou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84313" y="2509812"/>
            <a:ext cx="11237416" cy="278295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384313" y="2509812"/>
            <a:ext cx="11237416" cy="27457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3600"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C6A24"/>
              </a:buClr>
              <a:buSzPts val="6600"/>
              <a:buNone/>
            </a:pPr>
            <a:r>
              <a:rPr lang="it-IT" sz="4800" b="1">
                <a:solidFill>
                  <a:schemeClr val="dk1"/>
                </a:solidFill>
              </a:rPr>
              <a:t>The Case for Virtual Trade Missions</a:t>
            </a:r>
            <a:endParaRPr sz="4800" b="1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How to Promote International Trade Opportunities</a:t>
            </a:r>
            <a:r>
              <a:rPr lang="it-IT" sz="2800" b="1"/>
              <a:t> to a Wider Audience</a:t>
            </a:r>
            <a:endParaRPr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4313" y="314416"/>
            <a:ext cx="5711687" cy="163931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384313" y="5899355"/>
            <a:ext cx="234413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January, 2024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9"/>
          <p:cNvSpPr/>
          <p:nvPr/>
        </p:nvSpPr>
        <p:spPr>
          <a:xfrm>
            <a:off x="204019" y="162231"/>
            <a:ext cx="11783962" cy="65335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7" cy="93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"/>
          <p:cNvSpPr txBox="1"/>
          <p:nvPr/>
        </p:nvSpPr>
        <p:spPr>
          <a:xfrm>
            <a:off x="1784555" y="596530"/>
            <a:ext cx="9773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Trade Missions</a:t>
            </a:r>
            <a:r>
              <a:rPr lang="it-IT" sz="3600" b="1">
                <a:latin typeface="Calibri"/>
                <a:ea typeface="Calibri"/>
                <a:cs typeface="Calibri"/>
                <a:sym typeface="Calibri"/>
              </a:rPr>
              <a:t>: Conclusions</a:t>
            </a:r>
            <a:endParaRPr sz="3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516194" y="1519084"/>
            <a:ext cx="11282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Trade Missions:</a:t>
            </a:r>
            <a:endParaRPr sz="2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llow SMEs to assess opportunities in a new market</a:t>
            </a: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; without going there.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Char char="●"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Provide direct contacts with potential partners.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it-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and complement Physical Trade Missions.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06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it-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completely replace the need for Physical Trade Missions where trade is not in physical goods.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Conclusion:</a:t>
            </a: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 Virtual Trade Missions represent the lowest direct entry cost solution for new markets. 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ab08473878_0_0"/>
          <p:cNvSpPr/>
          <p:nvPr/>
        </p:nvSpPr>
        <p:spPr>
          <a:xfrm>
            <a:off x="188250" y="2199895"/>
            <a:ext cx="11619440" cy="305282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2ab08473878_0_0"/>
          <p:cNvSpPr txBox="1">
            <a:spLocks noGrp="1"/>
          </p:cNvSpPr>
          <p:nvPr>
            <p:ph type="subTitle" idx="1"/>
          </p:nvPr>
        </p:nvSpPr>
        <p:spPr>
          <a:xfrm>
            <a:off x="188250" y="5273493"/>
            <a:ext cx="11619440" cy="12700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6000"/>
              <a:buNone/>
            </a:pPr>
            <a:r>
              <a:rPr lang="it-IT" sz="2800" dirty="0" err="1">
                <a:solidFill>
                  <a:srgbClr val="EC6A24"/>
                </a:solidFill>
              </a:rPr>
              <a:t>Visit</a:t>
            </a:r>
            <a:r>
              <a:rPr lang="it-IT" sz="2800" dirty="0">
                <a:solidFill>
                  <a:srgbClr val="EC6A24"/>
                </a:solidFill>
              </a:rPr>
              <a:t> </a:t>
            </a:r>
            <a:r>
              <a:rPr lang="it-IT" sz="2800" dirty="0" err="1">
                <a:solidFill>
                  <a:srgbClr val="EC6A24"/>
                </a:solidFill>
              </a:rPr>
              <a:t>us</a:t>
            </a:r>
            <a:r>
              <a:rPr lang="it-IT" sz="2800" dirty="0">
                <a:solidFill>
                  <a:srgbClr val="EC6A24"/>
                </a:solidFill>
              </a:rPr>
              <a:t> </a:t>
            </a:r>
            <a:r>
              <a:rPr lang="it-IT" sz="2800" dirty="0" err="1">
                <a:solidFill>
                  <a:srgbClr val="EC6A24"/>
                </a:solidFill>
              </a:rPr>
              <a:t>at</a:t>
            </a:r>
            <a:r>
              <a:rPr lang="it-IT" sz="2800" dirty="0">
                <a:solidFill>
                  <a:srgbClr val="EC6A24"/>
                </a:solidFill>
              </a:rPr>
              <a:t>: </a:t>
            </a:r>
            <a:r>
              <a:rPr lang="it-IT" sz="2800" u="sng" dirty="0">
                <a:solidFill>
                  <a:srgbClr val="26296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https://www.tradetech.cloud</a:t>
            </a:r>
            <a:r>
              <a:rPr lang="it-IT" sz="2800" u="sng" dirty="0">
                <a:solidFill>
                  <a:srgbClr val="26296C"/>
                </a:solidFill>
              </a:rPr>
              <a:t> </a:t>
            </a:r>
            <a:r>
              <a:rPr lang="it-IT" sz="2800" dirty="0">
                <a:solidFill>
                  <a:srgbClr val="EC6A24"/>
                </a:solidFill>
              </a:rPr>
              <a:t>or email </a:t>
            </a:r>
            <a:r>
              <a:rPr lang="it-IT" sz="2800" dirty="0" err="1">
                <a:solidFill>
                  <a:srgbClr val="EC6A24"/>
                </a:solidFill>
              </a:rPr>
              <a:t>us</a:t>
            </a:r>
            <a:r>
              <a:rPr lang="it-IT" sz="2800" dirty="0">
                <a:solidFill>
                  <a:srgbClr val="EC6A24"/>
                </a:solidFill>
              </a:rPr>
              <a:t>: </a:t>
            </a:r>
            <a:r>
              <a:rPr lang="it-IT" sz="2800" u="sng" dirty="0" err="1">
                <a:solidFill>
                  <a:srgbClr val="26296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videos@tradetech.cloud</a:t>
            </a:r>
            <a:endParaRPr lang="it-IT" sz="2800" u="sng" dirty="0">
              <a:solidFill>
                <a:srgbClr val="26296C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6000"/>
              <a:buNone/>
            </a:pPr>
            <a:r>
              <a:rPr lang="it-IT" sz="2800" dirty="0">
                <a:solidFill>
                  <a:srgbClr val="EC6A24"/>
                </a:solidFill>
              </a:rPr>
              <a:t>PowerPoint Slide: </a:t>
            </a:r>
            <a:r>
              <a:rPr lang="it-IT" sz="2800" dirty="0">
                <a:solidFill>
                  <a:srgbClr val="EC6A24"/>
                </a:solidFill>
                <a:hlinkClick r:id="rId5"/>
              </a:rPr>
              <a:t>https://www.expoworld.cloud/en/about-us/library/</a:t>
            </a:r>
            <a:endParaRPr lang="it-IT" sz="2800" dirty="0">
              <a:solidFill>
                <a:srgbClr val="EC6A24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6000"/>
              <a:buNone/>
            </a:pPr>
            <a:endParaRPr sz="2800" u="sng" dirty="0">
              <a:solidFill>
                <a:srgbClr val="26296C"/>
              </a:solidFill>
            </a:endParaRPr>
          </a:p>
        </p:txBody>
      </p:sp>
      <p:pic>
        <p:nvPicPr>
          <p:cNvPr id="167" name="Google Shape;167;g2ab08473878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84313" y="314416"/>
            <a:ext cx="5711690" cy="1639309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2ab08473878_0_0"/>
          <p:cNvSpPr txBox="1"/>
          <p:nvPr/>
        </p:nvSpPr>
        <p:spPr>
          <a:xfrm>
            <a:off x="384309" y="3127881"/>
            <a:ext cx="11148929" cy="1639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C6A24"/>
              </a:buClr>
              <a:buSzPts val="6600"/>
              <a:buFont typeface="Arial"/>
              <a:buNone/>
            </a:pPr>
            <a:r>
              <a:rPr lang="it-IT" sz="4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Case for Virtual Trade Missions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How to Promote International Trade Opportunities to a Wider Audience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endParaRPr sz="4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2ab08473878_0_0"/>
          <p:cNvSpPr txBox="1"/>
          <p:nvPr/>
        </p:nvSpPr>
        <p:spPr>
          <a:xfrm>
            <a:off x="384310" y="2381873"/>
            <a:ext cx="5711690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Thanks for watching: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b37eab12db_1_8"/>
          <p:cNvSpPr/>
          <p:nvPr/>
        </p:nvSpPr>
        <p:spPr>
          <a:xfrm>
            <a:off x="206477" y="191729"/>
            <a:ext cx="11784000" cy="65334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g2b37eab12db_1_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6" cy="933303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2b37eab12db_1_8"/>
          <p:cNvSpPr txBox="1"/>
          <p:nvPr/>
        </p:nvSpPr>
        <p:spPr>
          <a:xfrm>
            <a:off x="1784555" y="596530"/>
            <a:ext cx="9515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>
                <a:latin typeface="Calibri"/>
                <a:ea typeface="Calibri"/>
                <a:cs typeface="Calibri"/>
                <a:sym typeface="Calibri"/>
              </a:rPr>
              <a:t>The Case for Virtual Trade Missions - Agenda</a:t>
            </a:r>
            <a:endParaRPr/>
          </a:p>
        </p:txBody>
      </p:sp>
      <p:sp>
        <p:nvSpPr>
          <p:cNvPr id="95" name="Google Shape;95;g2b37eab12db_1_8"/>
          <p:cNvSpPr txBox="1"/>
          <p:nvPr/>
        </p:nvSpPr>
        <p:spPr>
          <a:xfrm>
            <a:off x="351453" y="2119375"/>
            <a:ext cx="11489100" cy="267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The Goals of a Trade Mission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The Advantages of Virtual Trade Missions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Physical Trade Mission Benefits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Virtual Trade Missions - The Key Success Factors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it-IT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are there not more Virtual Trade Missions?</a:t>
            </a:r>
            <a:endParaRPr sz="2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AutoNum type="arabicPeriod"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Conclusions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/>
          <p:nvPr/>
        </p:nvSpPr>
        <p:spPr>
          <a:xfrm>
            <a:off x="206477" y="191729"/>
            <a:ext cx="11783962" cy="65335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7" cy="93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 txBox="1"/>
          <p:nvPr/>
        </p:nvSpPr>
        <p:spPr>
          <a:xfrm>
            <a:off x="1784555" y="596530"/>
            <a:ext cx="951537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Goals of a Trade Mission</a:t>
            </a:r>
            <a:endParaRPr/>
          </a:p>
        </p:txBody>
      </p:sp>
      <p:sp>
        <p:nvSpPr>
          <p:cNvPr id="103" name="Google Shape;103;p2"/>
          <p:cNvSpPr txBox="1"/>
          <p:nvPr/>
        </p:nvSpPr>
        <p:spPr>
          <a:xfrm>
            <a:off x="634179" y="1900054"/>
            <a:ext cx="1128251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Ultimate Goal: </a:t>
            </a:r>
            <a:r>
              <a:rPr lang="it-IT"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 increase in bilateral trade.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351503" y="2931425"/>
            <a:ext cx="11488994" cy="2246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 is achieved through: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Business Matching: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Introducing potential trading parties to each other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Provision of Information and Support Services: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resources to help these trading parties deal with any barriers to trade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/>
          <p:nvPr/>
        </p:nvSpPr>
        <p:spPr>
          <a:xfrm>
            <a:off x="206477" y="191729"/>
            <a:ext cx="11783962" cy="65335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0" name="Google Shape;11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7" cy="93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 txBox="1"/>
          <p:nvPr/>
        </p:nvSpPr>
        <p:spPr>
          <a:xfrm>
            <a:off x="1784555" y="596530"/>
            <a:ext cx="9515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Business Matching</a:t>
            </a:r>
            <a:endParaRPr/>
          </a:p>
        </p:txBody>
      </p:sp>
      <p:sp>
        <p:nvSpPr>
          <p:cNvPr id="112" name="Google Shape;112;p3"/>
          <p:cNvSpPr txBox="1"/>
          <p:nvPr/>
        </p:nvSpPr>
        <p:spPr>
          <a:xfrm>
            <a:off x="351503" y="1791150"/>
            <a:ext cx="11489100" cy="39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Business Matching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achieved in a number of ways: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Stand Visits: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Plenty of opportunity to visit interesting companies.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Presentations: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During the presentations, there is the opportunity to chat directly with other participants.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Workshops: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Usually hosted by Sponsors, they bring together companies with similar interests to discuss topics of specific interest.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ne-to-one introductions: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The platform initiates introductions based on interest criteria registered by participants.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"/>
          <p:cNvSpPr/>
          <p:nvPr/>
        </p:nvSpPr>
        <p:spPr>
          <a:xfrm>
            <a:off x="206477" y="191729"/>
            <a:ext cx="11783962" cy="65335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7" cy="93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4"/>
          <p:cNvSpPr txBox="1"/>
          <p:nvPr/>
        </p:nvSpPr>
        <p:spPr>
          <a:xfrm>
            <a:off x="1784555" y="596530"/>
            <a:ext cx="9515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Information &amp; Support Services</a:t>
            </a:r>
            <a:endParaRPr/>
          </a:p>
        </p:txBody>
      </p:sp>
      <p:sp>
        <p:nvSpPr>
          <p:cNvPr id="120" name="Google Shape;120;p4"/>
          <p:cNvSpPr txBox="1"/>
          <p:nvPr/>
        </p:nvSpPr>
        <p:spPr>
          <a:xfrm>
            <a:off x="398206" y="1799303"/>
            <a:ext cx="11282517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54013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Relevant Information and Support Services are provided via: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00113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Helpdesk -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both for technical and operational questions.</a:t>
            </a:r>
            <a:endParaRPr/>
          </a:p>
          <a:p>
            <a:pPr marL="900113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Presentations -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these should be primarily informative</a:t>
            </a:r>
            <a:endParaRPr/>
          </a:p>
          <a:p>
            <a:pPr marL="900113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Q&amp;As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- during presentations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00113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Workshops -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Topics of concern e.g. tariffs, tax, documentation etc.</a:t>
            </a:r>
            <a:endParaRPr/>
          </a:p>
          <a:p>
            <a:pPr marL="900113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Stand Visits -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Support service providers, as well as potential partners</a:t>
            </a:r>
            <a:endParaRPr/>
          </a:p>
          <a:p>
            <a:pPr marL="900113" marR="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/>
          <p:nvPr/>
        </p:nvSpPr>
        <p:spPr>
          <a:xfrm>
            <a:off x="206477" y="191729"/>
            <a:ext cx="11783962" cy="65335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6" name="Google Shape;12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7" cy="93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6"/>
          <p:cNvSpPr txBox="1"/>
          <p:nvPr/>
        </p:nvSpPr>
        <p:spPr>
          <a:xfrm>
            <a:off x="1784555" y="596530"/>
            <a:ext cx="9527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>
                <a:latin typeface="Calibri"/>
                <a:ea typeface="Calibri"/>
                <a:cs typeface="Calibri"/>
                <a:sym typeface="Calibri"/>
              </a:rPr>
              <a:t>Specific </a:t>
            </a: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Advantages of Virtual Trade Missions</a:t>
            </a:r>
            <a:endParaRPr/>
          </a:p>
        </p:txBody>
      </p:sp>
      <p:sp>
        <p:nvSpPr>
          <p:cNvPr id="128" name="Google Shape;128;p6"/>
          <p:cNvSpPr txBox="1"/>
          <p:nvPr/>
        </p:nvSpPr>
        <p:spPr>
          <a:xfrm>
            <a:off x="454742" y="1647662"/>
            <a:ext cx="11282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Participants: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Cost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They are much </a:t>
            </a: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less expensive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hold, organise, and exhibit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Ease of Access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Nobody has to travel anywhere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More one-to-one meetings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They are very time efficient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Organisers: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Flexibility of Location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They can cater for any number of participants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Pre-Recorded Presentations:</a:t>
            </a:r>
            <a:r>
              <a:rPr lang="it-IT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 time control; multiple languages</a:t>
            </a:r>
            <a:endParaRPr sz="28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Event Statistics: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Provide unique insights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/>
          <p:nvPr/>
        </p:nvSpPr>
        <p:spPr>
          <a:xfrm>
            <a:off x="204019" y="162231"/>
            <a:ext cx="11783962" cy="6489292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4" name="Google Shape;134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7" cy="93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3"/>
          <p:cNvSpPr txBox="1"/>
          <p:nvPr/>
        </p:nvSpPr>
        <p:spPr>
          <a:xfrm>
            <a:off x="1784555" y="596530"/>
            <a:ext cx="9773266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Virtual Trade Missions – The Key Success Factors</a:t>
            </a:r>
            <a:endParaRPr sz="36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23"/>
          <p:cNvSpPr txBox="1"/>
          <p:nvPr/>
        </p:nvSpPr>
        <p:spPr>
          <a:xfrm>
            <a:off x="516194" y="1519084"/>
            <a:ext cx="11282400" cy="48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with any event, preparation, organisation and follow up are key requirements for success. However, it is also necessary that: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Pricing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reflects the much lower costs of a virtual trade mission</a:t>
            </a:r>
            <a:endParaRPr/>
          </a:p>
          <a:p>
            <a: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Simple Configuration &amp; Ease of Navigation</a:t>
            </a:r>
            <a:endParaRPr/>
          </a:p>
          <a:p>
            <a: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Minimum bandwidth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requirements are not excessive</a:t>
            </a:r>
            <a:endParaRPr/>
          </a:p>
          <a:p>
            <a: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Presentations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are short and to the point</a:t>
            </a:r>
            <a:endParaRPr/>
          </a:p>
          <a:p>
            <a: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Participant direct involvement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 heavily promoted</a:t>
            </a:r>
            <a:endParaRPr/>
          </a:p>
          <a:p>
            <a: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Follow on Support Services 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 available to participants</a:t>
            </a:r>
            <a:endParaRPr/>
          </a:p>
          <a:p>
            <a:pPr marL="45720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 Measure and Evaluate Results</a:t>
            </a:r>
            <a:endParaRPr/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0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/>
          <p:nvPr/>
        </p:nvSpPr>
        <p:spPr>
          <a:xfrm>
            <a:off x="206477" y="191729"/>
            <a:ext cx="11783962" cy="653353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2" name="Google Shape;142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7" cy="933306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2"/>
          <p:cNvSpPr txBox="1"/>
          <p:nvPr/>
        </p:nvSpPr>
        <p:spPr>
          <a:xfrm>
            <a:off x="1784555" y="596530"/>
            <a:ext cx="9527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>
                <a:latin typeface="Calibri"/>
                <a:ea typeface="Calibri"/>
                <a:cs typeface="Calibri"/>
                <a:sym typeface="Calibri"/>
              </a:rPr>
              <a:t>Physical</a:t>
            </a: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Trade Mission </a:t>
            </a:r>
            <a:r>
              <a:rPr lang="it-IT" sz="3600" b="1"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enefits</a:t>
            </a:r>
            <a:endParaRPr/>
          </a:p>
        </p:txBody>
      </p:sp>
      <p:sp>
        <p:nvSpPr>
          <p:cNvPr id="144" name="Google Shape;144;p22"/>
          <p:cNvSpPr txBox="1"/>
          <p:nvPr/>
        </p:nvSpPr>
        <p:spPr>
          <a:xfrm>
            <a:off x="516194" y="1519084"/>
            <a:ext cx="11282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6998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Benefits of Physical Site Visits or Trade Missions are to</a:t>
            </a:r>
            <a:r>
              <a:rPr lang="it-IT" sz="2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269989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Assess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potential counterparty’s operational facilities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ngage in local discussions and negotiations</a:t>
            </a:r>
            <a:endParaRPr/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ssess the local market in general</a:t>
            </a:r>
            <a:endParaRPr sz="2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715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 stronger personal bonds i.e. “trust”</a:t>
            </a:r>
            <a:endParaRPr/>
          </a:p>
          <a:p>
            <a:pPr marL="971550" marR="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However, these are</a:t>
            </a:r>
            <a:r>
              <a:rPr lang="it-IT" sz="2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far more effective if preceded by a Virtual Trade Mission. Th</a:t>
            </a: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is allows the Physical Visit to focus on closing deals.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latin typeface="Calibri"/>
                <a:ea typeface="Calibri"/>
                <a:cs typeface="Calibri"/>
                <a:sym typeface="Calibri"/>
              </a:rPr>
              <a:t>Furthermore, if it is not necessary to physically meet, then the Virtual Trade Mission can be successful on its own without a follow-on Physical Visit.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b37eab12db_1_0"/>
          <p:cNvSpPr/>
          <p:nvPr/>
        </p:nvSpPr>
        <p:spPr>
          <a:xfrm>
            <a:off x="204025" y="162225"/>
            <a:ext cx="11784000" cy="65286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rgbClr val="54813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0" name="Google Shape;150;g2b37eab12db_1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34179" y="453043"/>
            <a:ext cx="1035056" cy="933303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g2b37eab12db_1_0"/>
          <p:cNvSpPr txBox="1"/>
          <p:nvPr/>
        </p:nvSpPr>
        <p:spPr>
          <a:xfrm>
            <a:off x="1784555" y="596530"/>
            <a:ext cx="97734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Why are there not more Virtual Trade Missions?</a:t>
            </a:r>
            <a:endParaRPr/>
          </a:p>
        </p:txBody>
      </p:sp>
      <p:sp>
        <p:nvSpPr>
          <p:cNvPr id="152" name="Google Shape;152;g2b37eab12db_1_0"/>
          <p:cNvSpPr txBox="1"/>
          <p:nvPr/>
        </p:nvSpPr>
        <p:spPr>
          <a:xfrm>
            <a:off x="516194" y="1519084"/>
            <a:ext cx="11282400" cy="5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Many traditional trade mission organisers had a poor outcome with V</a:t>
            </a:r>
            <a:r>
              <a:rPr lang="it-IT" sz="2800" b="1">
                <a:latin typeface="Calibri"/>
                <a:ea typeface="Calibri"/>
                <a:cs typeface="Calibri"/>
                <a:sym typeface="Calibri"/>
              </a:rPr>
              <a:t>irtual Trade Missions during Covid.  Reasons being</a:t>
            </a:r>
            <a:r>
              <a:rPr lang="it-IT" sz="28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8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marL="1529999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it-IT" sz="2500">
                <a:latin typeface="Calibri"/>
                <a:ea typeface="Calibri"/>
                <a:cs typeface="Calibri"/>
                <a:sym typeface="Calibri"/>
              </a:rPr>
              <a:t>Using a webinar format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1979999" marR="0" lvl="1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it-IT" sz="2500">
                <a:latin typeface="Calibri"/>
                <a:ea typeface="Calibri"/>
                <a:cs typeface="Calibri"/>
                <a:sym typeface="Calibri"/>
              </a:rPr>
              <a:t>not understanding trade mission additional requirements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1529999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it-IT" sz="2500">
                <a:latin typeface="Calibri"/>
                <a:ea typeface="Calibri"/>
                <a:cs typeface="Calibri"/>
                <a:sym typeface="Calibri"/>
              </a:rPr>
              <a:t>Lack of experience of managing complex online event platforms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1979999" marR="0" lvl="1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○"/>
            </a:pPr>
            <a:r>
              <a:rPr lang="it-IT" sz="2500">
                <a:latin typeface="Calibri"/>
                <a:ea typeface="Calibri"/>
                <a:cs typeface="Calibri"/>
                <a:sym typeface="Calibri"/>
              </a:rPr>
              <a:t>resulting in poor user experience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1529999" marR="0" lvl="0" indent="-387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Font typeface="Calibri"/>
              <a:buChar char="●"/>
            </a:pPr>
            <a:r>
              <a:rPr lang="it-IT" sz="2500">
                <a:latin typeface="Calibri"/>
                <a:ea typeface="Calibri"/>
                <a:cs typeface="Calibri"/>
                <a:sym typeface="Calibri"/>
              </a:rPr>
              <a:t>Required additional investment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Calibri"/>
                <a:ea typeface="Calibri"/>
                <a:cs typeface="Calibri"/>
                <a:sym typeface="Calibri"/>
              </a:rPr>
              <a:t>This has resulted in lack of participation and poor user experience, driving a return 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>
                <a:latin typeface="Calibri"/>
                <a:ea typeface="Calibri"/>
                <a:cs typeface="Calibri"/>
                <a:sym typeface="Calibri"/>
              </a:rPr>
              <a:t>to physical events ignoring the potential of virtual events.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3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As a result, a lot of potential international trade is being lost</a:t>
            </a:r>
            <a:endParaRPr sz="3200" b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731</Words>
  <Application>Microsoft Office PowerPoint</Application>
  <PresentationFormat>Widescreen</PresentationFormat>
  <Paragraphs>96</Paragraphs>
  <Slides>11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Ian Dunning</dc:creator>
  <cp:lastModifiedBy>Ian Dunning</cp:lastModifiedBy>
  <cp:revision>3</cp:revision>
  <dcterms:created xsi:type="dcterms:W3CDTF">2023-09-16T12:05:30Z</dcterms:created>
  <dcterms:modified xsi:type="dcterms:W3CDTF">2024-01-29T11:13:38Z</dcterms:modified>
</cp:coreProperties>
</file>