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9144000" cy="5143500" type="screen16x9"/>
  <p:notesSz cx="6858000" cy="9144000"/>
  <p:embeddedFontLst>
    <p:embeddedFont>
      <p:font typeface="Microsoft Sans Serif" panose="020B0604020202020204" pitchFamily="34" charset="0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90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0834C21-9A08-1C62-5B17-DB345DD0E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7D1B2274-84A9-33EB-02F6-27DB76D187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9D6D9E8F-1E39-46C1-3483-4AC812822A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4248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03678759-7D3F-5CE2-AFD8-C2EA449E9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C57745D1-FD59-BD9A-1CA6-D90C3BFE1B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1F9D89AF-D0D6-CCBF-93D9-B0AFEC91507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01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39258685-A4AD-FC9E-F708-F2E6FF066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21581B5C-0058-5662-44F1-AD4A8FB77D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96281096-2E89-4205-E9FE-50260CFB3F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031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7C93B985-A920-401E-59CA-9AC3D15FCC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71C93DFE-D838-15BA-C91C-6D1449D805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10194A3B-34A4-B042-CDA6-2A2D8573FE5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8480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E464F5D8-93C8-6E41-EC10-E87CD2D18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9A3F057B-DEEC-4007-6A3C-F4434FD75F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337A057B-AD83-A05A-7846-744DDA177C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963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2897703-390F-1CD2-0D24-41B6BFF1E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9AFB0B6F-64DC-1EFB-7D6E-BB7A7707B957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6240E4FC-D41B-A427-7600-941C48659FC9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Project Life Cycle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Життєвий цикл проекту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A2D9B69-5ADD-5032-820F-3CAE25970C91}"/>
              </a:ext>
            </a:extLst>
          </p:cNvPr>
          <p:cNvSpPr txBox="1"/>
          <p:nvPr/>
        </p:nvSpPr>
        <p:spPr>
          <a:xfrm>
            <a:off x="440267" y="1715911"/>
            <a:ext cx="3725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 </a:t>
            </a:r>
            <a:r>
              <a:rPr lang="it-IT" b="1" dirty="0" err="1"/>
              <a:t>diagram</a:t>
            </a:r>
            <a:r>
              <a:rPr lang="it-IT" b="1" dirty="0"/>
              <a:t> with </a:t>
            </a:r>
            <a:r>
              <a:rPr lang="it-IT" b="1" dirty="0" err="1"/>
              <a:t>main</a:t>
            </a:r>
            <a:r>
              <a:rPr lang="it-IT" b="1" dirty="0"/>
              <a:t> </a:t>
            </a:r>
            <a:r>
              <a:rPr lang="it-IT" b="1" dirty="0" err="1"/>
              <a:t>development</a:t>
            </a:r>
            <a:r>
              <a:rPr lang="it-IT" b="1" dirty="0"/>
              <a:t> points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ABED79F-5869-BAC7-A424-D16CDBD40C91}"/>
              </a:ext>
            </a:extLst>
          </p:cNvPr>
          <p:cNvSpPr txBox="1"/>
          <p:nvPr/>
        </p:nvSpPr>
        <p:spPr>
          <a:xfrm>
            <a:off x="4651023" y="1715911"/>
            <a:ext cx="3809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Діаграма з основними точками розвитку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654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0E15419-4A11-EA7B-ED0E-51E03F5FD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C419E389-018D-9A8E-4B23-62EFF5AC0A01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13CF2D0D-B489-C7BB-C8FD-08DFCCC3E927}"/>
              </a:ext>
            </a:extLst>
          </p:cNvPr>
          <p:cNvSpPr txBox="1"/>
          <p:nvPr/>
        </p:nvSpPr>
        <p:spPr>
          <a:xfrm>
            <a:off x="959557" y="440174"/>
            <a:ext cx="7236176" cy="59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DREAM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A347C9-2B05-7FBB-F457-5B73B691C9D8}"/>
              </a:ext>
            </a:extLst>
          </p:cNvPr>
          <p:cNvSpPr txBox="1"/>
          <p:nvPr/>
        </p:nvSpPr>
        <p:spPr>
          <a:xfrm>
            <a:off x="948267" y="1715911"/>
            <a:ext cx="3725333" cy="2088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Within</a:t>
            </a:r>
            <a:r>
              <a:rPr lang="it-IT" b="1" dirty="0"/>
              <a:t> DREAM</a:t>
            </a:r>
          </a:p>
          <a:p>
            <a:endParaRPr lang="it-IT" dirty="0"/>
          </a:p>
          <a:p>
            <a:pPr marL="342900" lvl="0" indent="-342900" rt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Request (Screen shot  example)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definition (Screen shot  example)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financing allocation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13A045E-B0BA-5AD0-1A06-F096CD8F7973}"/>
              </a:ext>
            </a:extLst>
          </p:cNvPr>
          <p:cNvSpPr txBox="1"/>
          <p:nvPr/>
        </p:nvSpPr>
        <p:spPr>
          <a:xfrm>
            <a:off x="4978400" y="1715911"/>
            <a:ext cx="3725333" cy="2286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b="1" dirty="0"/>
              <a:t>У межах</a:t>
            </a:r>
            <a:r>
              <a:rPr lang="it-IT" b="1" dirty="0"/>
              <a:t> DREAM</a:t>
            </a:r>
          </a:p>
          <a:p>
            <a:endParaRPr lang="it-IT" dirty="0"/>
          </a:p>
          <a:p>
            <a:pPr marL="342900" lvl="0" indent="-342900" rt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Запит на проект (приклад скріншоту)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rt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az-Cyrl-A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Визначення проекту (приклад скріншоту)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rt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az-Cyrl-A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Розподіл проектного фінансування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252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EB75554-D2F1-AC7F-1AEA-BFEB7F2D5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A11B6F66-8FE6-ADAB-B106-C97E53190A97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67B77C75-4A40-A347-2994-937C69EF6E0E}"/>
              </a:ext>
            </a:extLst>
          </p:cNvPr>
          <p:cNvSpPr txBox="1"/>
          <p:nvPr/>
        </p:nvSpPr>
        <p:spPr>
          <a:xfrm>
            <a:off x="959557" y="440174"/>
            <a:ext cx="7236176" cy="59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Prozorro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F7C4FFA-5CE3-F12E-326D-8CB35F67FAA5}"/>
              </a:ext>
            </a:extLst>
          </p:cNvPr>
          <p:cNvSpPr txBox="1"/>
          <p:nvPr/>
        </p:nvSpPr>
        <p:spPr>
          <a:xfrm>
            <a:off x="948267" y="1715911"/>
            <a:ext cx="3725333" cy="80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Published</a:t>
            </a:r>
            <a:r>
              <a:rPr lang="it-IT" b="1" dirty="0"/>
              <a:t> in </a:t>
            </a:r>
            <a:r>
              <a:rPr lang="it-IT" b="1" dirty="0" err="1"/>
              <a:t>Prozorro</a:t>
            </a:r>
            <a:endParaRPr lang="it-IT" b="1" dirty="0"/>
          </a:p>
          <a:p>
            <a:endParaRPr lang="it-IT" dirty="0"/>
          </a:p>
          <a:p>
            <a:pPr lvl="0" rtl="0">
              <a:lnSpc>
                <a:spcPct val="107000"/>
              </a:lnSpc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Show 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D505133-78AC-4651-BFF6-886416B5C6D6}"/>
              </a:ext>
            </a:extLst>
          </p:cNvPr>
          <p:cNvSpPr txBox="1"/>
          <p:nvPr/>
        </p:nvSpPr>
        <p:spPr>
          <a:xfrm>
            <a:off x="4978400" y="1715911"/>
            <a:ext cx="37253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b="1" dirty="0"/>
              <a:t>Опубліковано в </a:t>
            </a:r>
            <a:r>
              <a:rPr lang="it-IT" b="1" dirty="0" err="1"/>
              <a:t>Prozorro</a:t>
            </a:r>
            <a:endParaRPr lang="it-IT" b="1" dirty="0"/>
          </a:p>
          <a:p>
            <a:endParaRPr lang="it-IT" b="1" dirty="0"/>
          </a:p>
          <a:p>
            <a:r>
              <a:rPr lang="az-Cyrl-AZ" dirty="0"/>
              <a:t>Показати приклад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313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2ED62D5E-21B5-D730-9972-651C2D99A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36D4BD5A-D400-9394-6D45-576BFBFBC489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FF24BA41-4742-1842-BD30-18944815B9A5}"/>
              </a:ext>
            </a:extLst>
          </p:cNvPr>
          <p:cNvSpPr txBox="1"/>
          <p:nvPr/>
        </p:nvSpPr>
        <p:spPr>
          <a:xfrm>
            <a:off x="959557" y="440174"/>
            <a:ext cx="7236176" cy="59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Prozorro &amp; </a:t>
            </a:r>
            <a:r>
              <a:rPr lang="en-GB" sz="3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PublicBid</a:t>
            </a:r>
            <a:endParaRPr lang="en-GB"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282D42C-168A-A91D-CBD9-831055D72B2D}"/>
              </a:ext>
            </a:extLst>
          </p:cNvPr>
          <p:cNvSpPr txBox="1"/>
          <p:nvPr/>
        </p:nvSpPr>
        <p:spPr>
          <a:xfrm>
            <a:off x="475772" y="1167299"/>
            <a:ext cx="4233333" cy="351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it-IT" dirty="0" err="1"/>
              <a:t>Screenshots</a:t>
            </a:r>
            <a:r>
              <a:rPr lang="it-IT" dirty="0"/>
              <a:t> </a:t>
            </a:r>
            <a:r>
              <a:rPr lang="it-IT" dirty="0" err="1"/>
              <a:t>examples</a:t>
            </a:r>
            <a:r>
              <a:rPr lang="it-IT" dirty="0"/>
              <a:t> for </a:t>
            </a:r>
            <a:r>
              <a:rPr lang="it-IT" dirty="0" err="1"/>
              <a:t>these</a:t>
            </a:r>
            <a:r>
              <a:rPr lang="it-IT" dirty="0"/>
              <a:t>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Bidding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Tender 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Tender 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Qualification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Auction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award.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negotiation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signature.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Publication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details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implementation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completion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4B676C8-96BC-FA9A-2CE5-9A6088F93F1E}"/>
              </a:ext>
            </a:extLst>
          </p:cNvPr>
          <p:cNvSpPr txBox="1"/>
          <p:nvPr/>
        </p:nvSpPr>
        <p:spPr>
          <a:xfrm>
            <a:off x="4380392" y="1155386"/>
            <a:ext cx="4287836" cy="3567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z-Cyrl-AZ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Приклади скріншотів для них: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z-Cyrl-AZ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Тендерні торги - Тендерна пропозиція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z-Cyrl-AZ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Тендерна кваліфікація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z-Cyrl-AZ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Аукціон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z-Cyrl-AZ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Присудження проекту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z-Cyrl-AZ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Переговори та підписання контракту.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z-Cyrl-AZ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Публікація деталей контракту.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z-Cyrl-AZ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Реалізація проекту.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z-Cyrl-AZ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Завершення проекту.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04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1FD34ECE-EC67-D98E-6684-FC0DD8B21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1AB88474-5390-7C93-CC89-567C2BD72D26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534B2C02-447B-0970-774D-A0BBA4B5576C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GB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Summary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Підсумок</a:t>
            </a:r>
            <a:endParaRPr lang="en-GB"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2851D97-6246-971C-745A-0429A688BD01}"/>
              </a:ext>
            </a:extLst>
          </p:cNvPr>
          <p:cNvSpPr txBox="1"/>
          <p:nvPr/>
        </p:nvSpPr>
        <p:spPr>
          <a:xfrm>
            <a:off x="4131733" y="1684382"/>
            <a:ext cx="4805791" cy="1173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Повторити діаграму життєвого циклу проекту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Дайте деяке уявлення про типові терміни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3A7108C-79F7-599F-C4CA-DC2552C144A8}"/>
              </a:ext>
            </a:extLst>
          </p:cNvPr>
          <p:cNvSpPr txBox="1"/>
          <p:nvPr/>
        </p:nvSpPr>
        <p:spPr>
          <a:xfrm>
            <a:off x="284164" y="1690763"/>
            <a:ext cx="4287836" cy="1173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 err="1">
                <a:latin typeface="Calibri" panose="020F0502020204030204" pitchFamily="34" charset="0"/>
                <a:cs typeface="Arial" panose="020B0604020202020204" pitchFamily="34" charset="0"/>
              </a:rPr>
              <a:t>Repeat</a:t>
            </a:r>
            <a:r>
              <a:rPr lang="it-IT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kern="100" dirty="0" err="1">
                <a:latin typeface="Calibri" panose="020F0502020204030204" pitchFamily="34" charset="0"/>
                <a:cs typeface="Arial" panose="020B0604020202020204" pitchFamily="34" charset="0"/>
              </a:rPr>
              <a:t>diagram</a:t>
            </a:r>
            <a:r>
              <a:rPr lang="it-IT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 of project life </a:t>
            </a:r>
            <a:r>
              <a:rPr lang="it-IT" sz="1800" kern="100" dirty="0" err="1">
                <a:latin typeface="Calibri" panose="020F0502020204030204" pitchFamily="34" charset="0"/>
                <a:cs typeface="Arial" panose="020B0604020202020204" pitchFamily="34" charset="0"/>
              </a:rPr>
              <a:t>cycle</a:t>
            </a:r>
            <a:r>
              <a:rPr lang="it-IT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-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 err="1">
                <a:latin typeface="Calibri" panose="020F0502020204030204" pitchFamily="34" charset="0"/>
                <a:cs typeface="Arial" panose="020B0604020202020204" pitchFamily="34" charset="0"/>
              </a:rPr>
              <a:t>Give</a:t>
            </a:r>
            <a:r>
              <a:rPr lang="it-IT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 some idea of </a:t>
            </a:r>
            <a:r>
              <a:rPr lang="it-IT" sz="1800" kern="100" dirty="0" err="1">
                <a:latin typeface="Calibri" panose="020F0502020204030204" pitchFamily="34" charset="0"/>
                <a:cs typeface="Arial" panose="020B0604020202020204" pitchFamily="34" charset="0"/>
              </a:rPr>
              <a:t>typical</a:t>
            </a:r>
            <a:r>
              <a:rPr lang="it-IT" sz="1800" kern="1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kern="100" dirty="0" err="1">
                <a:latin typeface="Calibri" panose="020F0502020204030204" pitchFamily="34" charset="0"/>
                <a:cs typeface="Arial" panose="020B0604020202020204" pitchFamily="34" charset="0"/>
              </a:rPr>
              <a:t>timings</a:t>
            </a:r>
            <a:endParaRPr lang="it-IT" sz="1800" kern="1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52508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159</Words>
  <Application>Microsoft Office PowerPoint</Application>
  <PresentationFormat>Presentazione su schermo (16:9)</PresentationFormat>
  <Paragraphs>49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Microsoft Sans Serif</vt:lpstr>
      <vt:lpstr>Wingdings</vt:lpstr>
      <vt:lpstr>Calibri</vt:lpstr>
      <vt:lpstr>Arial</vt:lpstr>
      <vt:lpstr>Simple Light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Ian Dunning</dc:creator>
  <cp:lastModifiedBy>Ian Dunning</cp:lastModifiedBy>
  <cp:revision>82</cp:revision>
  <dcterms:modified xsi:type="dcterms:W3CDTF">2025-03-11T10:42:41Z</dcterms:modified>
</cp:coreProperties>
</file>