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rebuild.iccua.org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creenshot 2025-03-11 at 23.54.01.png" descr="Screenshot 2025-03-11 at 23.54.01.png"/>
          <p:cNvPicPr>
            <a:picLocks noChangeAspect="1"/>
          </p:cNvPicPr>
          <p:nvPr/>
        </p:nvPicPr>
        <p:blipFill>
          <a:blip r:embed="rId2">
            <a:extLst/>
          </a:blip>
          <a:srcRect l="0" t="2" r="0" b="0"/>
          <a:stretch>
            <a:fillRect/>
          </a:stretch>
        </p:blipFill>
        <p:spPr>
          <a:xfrm>
            <a:off x="647819" y="1018904"/>
            <a:ext cx="7848304" cy="388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560" y="21600"/>
                </a:lnTo>
                <a:cubicBezTo>
                  <a:pt x="21573" y="21592"/>
                  <a:pt x="21587" y="21582"/>
                  <a:pt x="21600" y="21573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8135"/>
            </a:solidFill>
            <a:miter/>
          </a:ln>
        </p:spPr>
      </p:pic>
      <p:sp>
        <p:nvSpPr>
          <p:cNvPr id="110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54;p13"/>
          <p:cNvSpPr/>
          <p:nvPr/>
        </p:nvSpPr>
        <p:spPr>
          <a:xfrm>
            <a:off x="206476" y="191726"/>
            <a:ext cx="8823301" cy="47802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548135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  <p:sp>
        <p:nvSpPr>
          <p:cNvPr id="139" name="CasellaDiTesto 1"/>
          <p:cNvSpPr txBox="1"/>
          <p:nvPr/>
        </p:nvSpPr>
        <p:spPr>
          <a:xfrm>
            <a:off x="621451" y="1422400"/>
            <a:ext cx="8270352" cy="302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Annual Subscription includes:</a:t>
            </a:r>
          </a:p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Unlimited access to the Portal</a:t>
            </a: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Free Virtual Stand at 2 Biannual Rebuild Ukraine online events.</a:t>
            </a: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Two Corporate Delegate Tickets to 2 Biannual Rebuild Ukraine online events</a:t>
            </a: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The annual subscription costs just USD 2,500 (plus VAT if applicable)</a:t>
            </a:r>
          </a:p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Go to: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https://rebuild.iccua.org</a:t>
            </a:r>
            <a:r>
              <a:t> – use the coupon OFMS1WQW for 50% off – but hurry this coupon will expire on Saturday, 22nf March.</a:t>
            </a:r>
          </a:p>
        </p:txBody>
      </p:sp>
      <p:sp>
        <p:nvSpPr>
          <p:cNvPr id="140" name="Rectangle 1"/>
          <p:cNvSpPr/>
          <p:nvPr/>
        </p:nvSpPr>
        <p:spPr>
          <a:xfrm>
            <a:off x="-6318" y="-138499"/>
            <a:ext cx="12701" cy="277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creenshot 2025-03-11 at 23.54.41.png" descr="Screenshot 2025-03-11 at 23.54.41.png"/>
          <p:cNvPicPr>
            <a:picLocks noChangeAspect="1"/>
          </p:cNvPicPr>
          <p:nvPr/>
        </p:nvPicPr>
        <p:blipFill>
          <a:blip r:embed="rId2">
            <a:extLst/>
          </a:blip>
          <a:srcRect l="2" t="2" r="3649" b="9554"/>
          <a:stretch>
            <a:fillRect/>
          </a:stretch>
        </p:blipFill>
        <p:spPr>
          <a:xfrm>
            <a:off x="901700" y="1175250"/>
            <a:ext cx="8046641" cy="371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9313" y="21600"/>
                </a:lnTo>
                <a:cubicBezTo>
                  <a:pt x="20576" y="21600"/>
                  <a:pt x="21600" y="19381"/>
                  <a:pt x="21600" y="16645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8135"/>
            </a:solidFill>
            <a:miter/>
          </a:ln>
        </p:spPr>
      </p:pic>
      <p:sp>
        <p:nvSpPr>
          <p:cNvPr id="113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creenshot 2025-03-11 at 23.59.12.png" descr="Screenshot 2025-03-11 at 23.59.1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13568" y="1045049"/>
            <a:ext cx="7648179" cy="3760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502" y="21600"/>
                </a:lnTo>
                <a:cubicBezTo>
                  <a:pt x="21536" y="21535"/>
                  <a:pt x="21568" y="21467"/>
                  <a:pt x="21600" y="21397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8135"/>
            </a:solidFill>
            <a:miter/>
          </a:ln>
        </p:spPr>
      </p:pic>
      <p:sp>
        <p:nvSpPr>
          <p:cNvPr id="116" name="Google Shape;56;p13"/>
          <p:cNvSpPr txBox="1"/>
          <p:nvPr/>
        </p:nvSpPr>
        <p:spPr>
          <a:xfrm>
            <a:off x="1005281" y="440173"/>
            <a:ext cx="7144728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creenshot 2025-03-12 at 06.49.50.png" descr="Screenshot 2025-03-12 at 06.49.5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"/>
          <a:stretch>
            <a:fillRect/>
          </a:stretch>
        </p:blipFill>
        <p:spPr>
          <a:xfrm>
            <a:off x="715464" y="1181684"/>
            <a:ext cx="6799958" cy="3364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950"/>
                </a:lnTo>
                <a:cubicBezTo>
                  <a:pt x="21513" y="601"/>
                  <a:pt x="21399" y="287"/>
                  <a:pt x="2127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19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creenshot 2025-03-12 at 00.13.51.png" descr="Screenshot 2025-03-12 at 00.13.51.png"/>
          <p:cNvPicPr>
            <a:picLocks noChangeAspect="1"/>
          </p:cNvPicPr>
          <p:nvPr/>
        </p:nvPicPr>
        <p:blipFill>
          <a:blip r:embed="rId2">
            <a:extLst/>
          </a:blip>
          <a:srcRect l="4" t="4" r="0" b="10951"/>
          <a:stretch>
            <a:fillRect/>
          </a:stretch>
        </p:blipFill>
        <p:spPr>
          <a:xfrm>
            <a:off x="2564209" y="962516"/>
            <a:ext cx="4015495" cy="3979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9051" y="21600"/>
                </a:lnTo>
                <a:cubicBezTo>
                  <a:pt x="20039" y="21600"/>
                  <a:pt x="20934" y="21210"/>
                  <a:pt x="21600" y="20577"/>
                </a:cubicBezTo>
                <a:lnTo>
                  <a:pt x="21600" y="80"/>
                </a:lnTo>
                <a:cubicBezTo>
                  <a:pt x="21571" y="53"/>
                  <a:pt x="21542" y="26"/>
                  <a:pt x="21512" y="0"/>
                </a:cubicBezTo>
                <a:lnTo>
                  <a:pt x="0" y="0"/>
                </a:lnTo>
                <a:close/>
              </a:path>
            </a:pathLst>
          </a:custGeom>
          <a:ln w="12700">
            <a:solidFill>
              <a:srgbClr val="548135"/>
            </a:solidFill>
            <a:miter/>
          </a:ln>
        </p:spPr>
      </p:pic>
      <p:sp>
        <p:nvSpPr>
          <p:cNvPr id="122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shot 2025-03-12 at 06.51.24.png" descr="Screenshot 2025-03-12 at 06.51.24.png"/>
          <p:cNvPicPr>
            <a:picLocks noChangeAspect="1"/>
          </p:cNvPicPr>
          <p:nvPr/>
        </p:nvPicPr>
        <p:blipFill>
          <a:blip r:embed="rId2">
            <a:extLst/>
          </a:blip>
          <a:srcRect l="1" t="0" r="0" b="5"/>
          <a:stretch>
            <a:fillRect/>
          </a:stretch>
        </p:blipFill>
        <p:spPr>
          <a:xfrm>
            <a:off x="1080690" y="1110478"/>
            <a:ext cx="6982620" cy="3466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8135"/>
            </a:solidFill>
            <a:miter/>
          </a:ln>
        </p:spPr>
      </p:pic>
      <p:sp>
        <p:nvSpPr>
          <p:cNvPr id="125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reenshot 2025-03-12 at 06.53.59.png" descr="Screenshot 2025-03-12 at 06.53.5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22620" y="1003820"/>
            <a:ext cx="7898828" cy="3863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8135"/>
            </a:solidFill>
            <a:miter/>
          </a:ln>
        </p:spPr>
      </p:pic>
      <p:sp>
        <p:nvSpPr>
          <p:cNvPr id="128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creenshot 2025-03-12 at 07.01.25.png" descr="Screenshot 2025-03-12 at 07.01.25.png"/>
          <p:cNvPicPr>
            <a:picLocks noChangeAspect="1"/>
          </p:cNvPicPr>
          <p:nvPr/>
        </p:nvPicPr>
        <p:blipFill>
          <a:blip r:embed="rId2">
            <a:extLst/>
          </a:blip>
          <a:srcRect l="0" t="3" r="1" b="0"/>
          <a:stretch>
            <a:fillRect/>
          </a:stretch>
        </p:blipFill>
        <p:spPr>
          <a:xfrm>
            <a:off x="417161" y="1029099"/>
            <a:ext cx="8067630" cy="3983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8135"/>
            </a:solidFill>
            <a:miter/>
          </a:ln>
        </p:spPr>
      </p:pic>
      <p:sp>
        <p:nvSpPr>
          <p:cNvPr id="131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54;p13"/>
          <p:cNvSpPr/>
          <p:nvPr/>
        </p:nvSpPr>
        <p:spPr>
          <a:xfrm>
            <a:off x="206476" y="191726"/>
            <a:ext cx="8823301" cy="47802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548135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56;p13"/>
          <p:cNvSpPr txBox="1"/>
          <p:nvPr/>
        </p:nvSpPr>
        <p:spPr>
          <a:xfrm>
            <a:off x="1005281" y="440174"/>
            <a:ext cx="7144727" cy="6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36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The ICC Rebuild Ukraine Portal</a:t>
            </a:r>
          </a:p>
        </p:txBody>
      </p:sp>
      <p:sp>
        <p:nvSpPr>
          <p:cNvPr id="135" name="CasellaDiTesto 1"/>
          <p:cNvSpPr txBox="1"/>
          <p:nvPr/>
        </p:nvSpPr>
        <p:spPr>
          <a:xfrm>
            <a:off x="1005276" y="1422400"/>
            <a:ext cx="5744915" cy="222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The Benefits:</a:t>
            </a:r>
          </a:p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A single interface into three platforms.</a:t>
            </a: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Early warning of upcoming projects.</a:t>
            </a: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An easier, automated project tracking system.</a:t>
            </a:r>
          </a:p>
          <a:p>
            <a:pPr marL="342900" indent="-342900">
              <a:buClr>
                <a:srgbClr val="000000"/>
              </a:buClr>
              <a:buSzPct val="100000"/>
              <a:buAutoNum type="arabicPeriod" startAt="1"/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Automated translation of Ukrainian text into English.</a:t>
            </a:r>
          </a:p>
          <a:p>
            <a:pPr>
              <a:defRPr sz="180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