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49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320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886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329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756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853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311708" y="744574"/>
            <a:ext cx="8520601" cy="2052601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2834125"/>
            <a:ext cx="8520602" cy="7926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4" cy="31839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>
            <a:spLocks noGrp="1"/>
          </p:cNvSpPr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t>xx%</a:t>
            </a:r>
          </a:p>
        </p:txBody>
      </p:sp>
      <p:sp>
        <p:nvSpPr>
          <p:cNvPr id="9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r>
              <a:t>Title Text</a:t>
            </a:r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1699" y="1152475"/>
            <a:ext cx="3999902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5"/>
          <p:cNvSpPr txBox="1">
            <a:spLocks noGrp="1"/>
          </p:cNvSpPr>
          <p:nvPr>
            <p:ph type="body" sz="half" idx="21"/>
          </p:nvPr>
        </p:nvSpPr>
        <p:spPr>
          <a:xfrm>
            <a:off x="4832399" y="1152475"/>
            <a:ext cx="3999902" cy="34164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  <a:endParaRPr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>
            <a:spLocks noGrp="1"/>
          </p:cNvSpPr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5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/>
          </p:nvPr>
        </p:nvSpPr>
        <p:spPr>
          <a:xfrm>
            <a:off x="490250" y="450149"/>
            <a:ext cx="6367801" cy="4090801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r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5"/>
            <a:ext cx="4572000" cy="51435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1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r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9"/>
          <p:cNvSpPr txBox="1">
            <a:spLocks noGrp="1"/>
          </p:cNvSpPr>
          <p:nvPr>
            <p:ph type="body" sz="half" idx="2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norm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54;p13"/>
          <p:cNvSpPr/>
          <p:nvPr/>
        </p:nvSpPr>
        <p:spPr>
          <a:xfrm>
            <a:off x="206476" y="191726"/>
            <a:ext cx="8823301" cy="4780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548135"/>
            </a:solidFill>
            <a:miter/>
          </a:ln>
        </p:spPr>
        <p:txBody>
          <a:bodyPr lIns="45719" rIns="45719" anchor="ctr"/>
          <a:lstStyle/>
          <a:p>
            <a:pPr algn="ctr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10" name="Google Shape;56;p13"/>
          <p:cNvSpPr txBox="1"/>
          <p:nvPr/>
        </p:nvSpPr>
        <p:spPr>
          <a:xfrm>
            <a:off x="1005281" y="440174"/>
            <a:ext cx="7144727" cy="590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90000"/>
              </a:lnSpc>
              <a:defRPr sz="3600"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rPr dirty="0"/>
              <a:t>Construction &amp; Infrastructure</a:t>
            </a:r>
          </a:p>
        </p:txBody>
      </p:sp>
      <p:sp>
        <p:nvSpPr>
          <p:cNvPr id="111" name="CasellaDiTesto 1"/>
          <p:cNvSpPr txBox="1"/>
          <p:nvPr/>
        </p:nvSpPr>
        <p:spPr>
          <a:xfrm>
            <a:off x="1005281" y="1128889"/>
            <a:ext cx="7495259" cy="3016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/>
            <a:r>
              <a:rPr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 </a:t>
            </a:r>
            <a:r>
              <a:rPr lang="it-IT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</a:t>
            </a:r>
            <a:r>
              <a:rPr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acro </a:t>
            </a:r>
            <a:r>
              <a:rPr lang="it-IT" sz="24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Overview</a:t>
            </a:r>
            <a:r>
              <a:rPr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the </a:t>
            </a:r>
            <a:r>
              <a:rPr lang="it-IT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sz="24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ndustry</a:t>
            </a:r>
            <a:endParaRPr sz="24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ts val="1200"/>
              </a:spcBef>
              <a:tabLst>
                <a:tab pos="2686050" algn="l"/>
              </a:tabLst>
            </a:pPr>
            <a:r>
              <a:rPr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Number of companies</a:t>
            </a:r>
            <a:r>
              <a:rPr lang="it-IT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:	&gt;10,000</a:t>
            </a:r>
            <a:endParaRPr sz="1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ts val="1200"/>
              </a:spcBef>
              <a:tabLst>
                <a:tab pos="2686050" algn="l"/>
              </a:tabLst>
            </a:pPr>
            <a:r>
              <a:rPr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Number of employees</a:t>
            </a:r>
            <a:r>
              <a:rPr lang="it-IT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:	&gt;100,000s</a:t>
            </a:r>
            <a:endParaRPr sz="1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686050" indent="-2686050">
              <a:spcBef>
                <a:spcPts val="1200"/>
              </a:spcBef>
              <a:tabLst>
                <a:tab pos="2686050" algn="l"/>
              </a:tabLst>
            </a:pPr>
            <a:r>
              <a:rPr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Import statistics</a:t>
            </a:r>
            <a:r>
              <a:rPr lang="it-IT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:	</a:t>
            </a:r>
            <a:r>
              <a:rPr lang="en-GB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Construction materials, machinery, and equipment for infrastructure reconstruction continue to grow, indicating strong demand for foreign products</a:t>
            </a:r>
            <a:r>
              <a:rPr lang="en-GB" sz="1800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endParaRPr sz="1800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54;p13"/>
          <p:cNvSpPr/>
          <p:nvPr/>
        </p:nvSpPr>
        <p:spPr>
          <a:xfrm>
            <a:off x="206476" y="191726"/>
            <a:ext cx="8823301" cy="4780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548135"/>
            </a:solidFill>
            <a:miter/>
          </a:ln>
        </p:spPr>
        <p:txBody>
          <a:bodyPr lIns="45719" rIns="45719" anchor="ctr"/>
          <a:lstStyle/>
          <a:p>
            <a:pPr algn="ctr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15" name="Google Shape;56;p13"/>
          <p:cNvSpPr txBox="1"/>
          <p:nvPr/>
        </p:nvSpPr>
        <p:spPr>
          <a:xfrm>
            <a:off x="1005281" y="440174"/>
            <a:ext cx="7144727" cy="590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90000"/>
              </a:lnSpc>
              <a:defRPr sz="3600"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rPr lang="it-IT" dirty="0"/>
              <a:t>Key </a:t>
            </a:r>
            <a:r>
              <a:rPr dirty="0"/>
              <a:t>Industry Associations</a:t>
            </a:r>
            <a:endParaRPr lang="it-IT" dirty="0"/>
          </a:p>
        </p:txBody>
      </p:sp>
      <p:sp>
        <p:nvSpPr>
          <p:cNvPr id="116" name="CasellaDiTesto 2"/>
          <p:cNvSpPr txBox="1"/>
          <p:nvPr/>
        </p:nvSpPr>
        <p:spPr>
          <a:xfrm>
            <a:off x="400024" y="1416503"/>
            <a:ext cx="4663465" cy="2806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100" b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	</a:t>
            </a: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Construction Chamber of Ukraine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Confederation of Builders of Ukraine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	Ukrainian Water Association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Ukrcement</a:t>
            </a: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 Association</a:t>
            </a:r>
            <a:endParaRPr lang="it-IT" sz="12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Helvetica"/>
            </a:endParaRP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National Union of Architects of Ukraine (UUA)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Ukrainian Construction Association (UCA)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Ukrainian Association of Water Supply and Sewerage Enterprises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All-Ukrainian Association of Construction Industry Enterprises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Guild of Builders of Ukraine Association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Association of Builders of Ukraine</a:t>
            </a:r>
          </a:p>
          <a:p>
            <a:pPr defTabSz="12700">
              <a:lnSpc>
                <a:spcPct val="135000"/>
              </a:lnSpc>
              <a:defRPr sz="1000" b="1">
                <a:solidFill>
                  <a:srgbClr val="11111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Helvetica"/>
              </a:rPr>
              <a:t>Union of Manufacturers of Building Materials of Ukraine</a:t>
            </a:r>
            <a:endParaRPr sz="12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Helvetica"/>
            </a:endParaRPr>
          </a:p>
        </p:txBody>
      </p:sp>
      <p:pic>
        <p:nvPicPr>
          <p:cNvPr id="117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1619" y="1065921"/>
            <a:ext cx="1979012" cy="8945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pasted-movie.png" descr="pasted-movi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3755" y="1345593"/>
            <a:ext cx="1080731" cy="10807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asted-movie.png" descr="pasted-movi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1184" y="2185928"/>
            <a:ext cx="1013302" cy="1008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pasted-movie.png" descr="pasted-movi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4752" y="1899100"/>
            <a:ext cx="1295682" cy="12956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asted-movie.png" descr="pasted-movi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4386" y="3266659"/>
            <a:ext cx="2730682" cy="8329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asted-movie.png" descr="pasted-movi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59402" y="3389311"/>
            <a:ext cx="1208173" cy="12081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pasted-movie.png" descr="pasted-movi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45662" y="4223041"/>
            <a:ext cx="1514772" cy="5029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pasted-movie.png" descr="pasted-movie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28035" y="1224198"/>
            <a:ext cx="1195477" cy="117524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54;p13"/>
          <p:cNvSpPr/>
          <p:nvPr/>
        </p:nvSpPr>
        <p:spPr>
          <a:xfrm>
            <a:off x="206476" y="191726"/>
            <a:ext cx="8823301" cy="4780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548135"/>
            </a:solidFill>
            <a:miter/>
          </a:ln>
        </p:spPr>
        <p:txBody>
          <a:bodyPr lIns="45719" rIns="45719" anchor="ctr"/>
          <a:lstStyle/>
          <a:p>
            <a:pPr algn="ctr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7" name="Google Shape;56;p13"/>
          <p:cNvSpPr txBox="1"/>
          <p:nvPr/>
        </p:nvSpPr>
        <p:spPr>
          <a:xfrm>
            <a:off x="1005281" y="440174"/>
            <a:ext cx="7144727" cy="590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90000"/>
              </a:lnSpc>
              <a:defRPr sz="3600"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rPr dirty="0"/>
              <a:t>Rebuild Program Participation</a:t>
            </a:r>
          </a:p>
        </p:txBody>
      </p:sp>
      <p:sp>
        <p:nvSpPr>
          <p:cNvPr id="128" name="CasellaDiTesto 1"/>
          <p:cNvSpPr txBox="1"/>
          <p:nvPr/>
        </p:nvSpPr>
        <p:spPr>
          <a:xfrm>
            <a:off x="464944" y="1124819"/>
            <a:ext cx="8472580" cy="372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algn="ctr">
              <a:spcAft>
                <a:spcPts val="1200"/>
              </a:spcAft>
            </a:pPr>
            <a:r>
              <a:rPr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How are the industry players currently active in the Rebuild Program?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en-US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13 percent of Ukraine’s total housing stock has been damaged or destroyed, affecting more than 2.5 million households. The housing sector alone accounts for about $84bn of the total long-term need. Plus: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 Rebuild Ukraine Program provides funding for large and small projects, including the reconstruction of roads, bridges, water supply networks, and energy facilities.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Construction companies are actively involved in the implementation of projects, contributing to the rapid restoration of damaged infrastructure.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Local governments, as well as large corporations and international partners, are actively cooperating to secure funding and ensure the effective implementation of projects.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54;p13"/>
          <p:cNvSpPr/>
          <p:nvPr/>
        </p:nvSpPr>
        <p:spPr>
          <a:xfrm>
            <a:off x="206476" y="191726"/>
            <a:ext cx="8823301" cy="4780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548135"/>
            </a:solidFill>
            <a:miter/>
          </a:ln>
        </p:spPr>
        <p:txBody>
          <a:bodyPr lIns="45719" rIns="45719" anchor="ctr"/>
          <a:lstStyle/>
          <a:p>
            <a:pPr algn="ctr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2" name="Google Shape;56;p13"/>
          <p:cNvSpPr txBox="1"/>
          <p:nvPr/>
        </p:nvSpPr>
        <p:spPr>
          <a:xfrm>
            <a:off x="1005281" y="440174"/>
            <a:ext cx="7144727" cy="590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90000"/>
              </a:lnSpc>
              <a:defRPr sz="3600"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rPr dirty="0"/>
              <a:t>Foreign Company Participation</a:t>
            </a:r>
          </a:p>
        </p:txBody>
      </p:sp>
      <p:sp>
        <p:nvSpPr>
          <p:cNvPr id="133" name="CasellaDiTesto 1"/>
          <p:cNvSpPr txBox="1"/>
          <p:nvPr/>
        </p:nvSpPr>
        <p:spPr>
          <a:xfrm>
            <a:off x="372534" y="1062503"/>
            <a:ext cx="8564990" cy="2646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How are foreign companies currently active in the Rebuild Program?</a:t>
            </a:r>
            <a:r>
              <a:rPr lang="it-IT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How do they complement the services and capacity of Ukrainian companies?</a:t>
            </a:r>
            <a:endParaRPr lang="it-IT" sz="1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lang="it-IT" sz="1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Foreign companies play an important role in the infrastructure recovery </a:t>
            </a:r>
            <a:r>
              <a:rPr lang="en-US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programme</a:t>
            </a:r>
            <a:r>
              <a:rPr lang="en-US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by providing additional resources, expertise and technology.</a:t>
            </a: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lang="en-US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They can work independently or as part of consortia with Ukrainian companies.</a:t>
            </a: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lang="en-US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Foreign firms complement Ukrainian companies by providing high-end technology, technical support, and the latest construction materials and equipment.</a:t>
            </a:r>
            <a:endParaRPr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54;p13"/>
          <p:cNvSpPr/>
          <p:nvPr/>
        </p:nvSpPr>
        <p:spPr>
          <a:xfrm>
            <a:off x="206476" y="191726"/>
            <a:ext cx="8823301" cy="4780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548135"/>
            </a:solidFill>
            <a:miter/>
          </a:ln>
        </p:spPr>
        <p:txBody>
          <a:bodyPr lIns="45719" rIns="45719" anchor="ctr"/>
          <a:lstStyle/>
          <a:p>
            <a:pPr algn="ctr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7" name="Google Shape;56;p13"/>
          <p:cNvSpPr txBox="1"/>
          <p:nvPr/>
        </p:nvSpPr>
        <p:spPr>
          <a:xfrm>
            <a:off x="1005281" y="440174"/>
            <a:ext cx="7144727" cy="590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90000"/>
              </a:lnSpc>
              <a:defRPr sz="3600"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rPr dirty="0"/>
              <a:t>Company Matchmaking</a:t>
            </a:r>
          </a:p>
        </p:txBody>
      </p:sp>
      <p:sp>
        <p:nvSpPr>
          <p:cNvPr id="138" name="CasellaDiTesto 1"/>
          <p:cNvSpPr txBox="1"/>
          <p:nvPr/>
        </p:nvSpPr>
        <p:spPr>
          <a:xfrm>
            <a:off x="372534" y="1132663"/>
            <a:ext cx="8511264" cy="218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Arial"/>
              </a:rPr>
              <a:t>ICC and trade associations can </a:t>
            </a:r>
            <a:r>
              <a:rPr lang="en-US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Arial"/>
              </a:rPr>
              <a:t>organise</a:t>
            </a: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Arial"/>
              </a:rPr>
              <a:t> platforms for meeting between Ukrainian and foreign companies.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Arial"/>
              </a:rPr>
              <a:t>They can provide information about cooperation opportunities and help </a:t>
            </a:r>
            <a:r>
              <a:rPr lang="en-US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Arial"/>
              </a:rPr>
              <a:t>organise</a:t>
            </a: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Arial"/>
              </a:rPr>
              <a:t> meetings and negotiations.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Arial"/>
              </a:rPr>
              <a:t>These organisations can also coordinate cooperation processes and support joint initiatives to make Rebuild projects more efficient.</a:t>
            </a:r>
            <a:endParaRPr sz="17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54;p13"/>
          <p:cNvSpPr/>
          <p:nvPr/>
        </p:nvSpPr>
        <p:spPr>
          <a:xfrm>
            <a:off x="206476" y="191726"/>
            <a:ext cx="8823301" cy="4780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548135"/>
            </a:solidFill>
            <a:miter/>
          </a:ln>
        </p:spPr>
        <p:txBody>
          <a:bodyPr lIns="45719" rIns="45719" anchor="ctr"/>
          <a:lstStyle/>
          <a:p>
            <a:pPr algn="ctr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2" name="Google Shape;56;p13"/>
          <p:cNvSpPr txBox="1"/>
          <p:nvPr/>
        </p:nvSpPr>
        <p:spPr>
          <a:xfrm>
            <a:off x="1005281" y="440174"/>
            <a:ext cx="7144727" cy="590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>
            <a:spAutoFit/>
          </a:bodyPr>
          <a:lstStyle/>
          <a:p>
            <a:pPr algn="ctr">
              <a:lnSpc>
                <a:spcPct val="90000"/>
              </a:lnSpc>
              <a:defRPr sz="3600"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rPr dirty="0"/>
              <a:t>Summary &amp; Conclusions</a:t>
            </a:r>
          </a:p>
        </p:txBody>
      </p:sp>
      <p:sp>
        <p:nvSpPr>
          <p:cNvPr id="143" name="CasellaDiTesto 1"/>
          <p:cNvSpPr txBox="1"/>
          <p:nvPr/>
        </p:nvSpPr>
        <p:spPr>
          <a:xfrm>
            <a:off x="464535" y="1243853"/>
            <a:ext cx="8385953" cy="297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There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is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significant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demand for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construction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and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infrastructure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repair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in Ukraine.</a:t>
            </a: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There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is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a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shortage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capacity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in the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industry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to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satisfy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demand.</a:t>
            </a: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Significant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finance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from the 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Rebuild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Ukraine Program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is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7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available</a:t>
            </a:r>
            <a:r>
              <a:rPr lang="it-IT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There is room for foreign companies; either working independently or in consortia.</a:t>
            </a:r>
          </a:p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lang="en-US" sz="17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7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Therefore:</a:t>
            </a:r>
          </a:p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lang="en-US" sz="17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There are significant opportunities for foreign companies to participate.</a:t>
            </a: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Working with local partners is a good way for foreign companies to enter the market.</a:t>
            </a:r>
          </a:p>
          <a:p>
            <a:pPr marL="285750" indent="-285750">
              <a:buFont typeface="Arial" panose="020B0604020202020204" pitchFamily="34" charset="0"/>
              <a:buChar char="•"/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17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ICC can help foreign companies find reliable partners among Ukrainian enterprises.</a:t>
            </a:r>
            <a:endParaRPr sz="17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464</Words>
  <Application>Microsoft Office PowerPoint</Application>
  <PresentationFormat>Presentazione su schermo (16:9)</PresentationFormat>
  <Paragraphs>52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Microsoft Sans Serif</vt:lpstr>
      <vt:lpstr>Simple Light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Ian Dunning</dc:creator>
  <cp:lastModifiedBy>Ian Dunning</cp:lastModifiedBy>
  <cp:revision>21</cp:revision>
  <dcterms:modified xsi:type="dcterms:W3CDTF">2025-03-13T04:16:09Z</dcterms:modified>
</cp:coreProperties>
</file>