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70" r:id="rId2"/>
    <p:sldId id="271" r:id="rId3"/>
    <p:sldId id="272" r:id="rId4"/>
    <p:sldId id="273" r:id="rId5"/>
    <p:sldId id="274" r:id="rId6"/>
    <p:sldId id="275" r:id="rId7"/>
  </p:sldIdLst>
  <p:sldSz cx="9144000" cy="5143500" type="screen16x9"/>
  <p:notesSz cx="6858000" cy="9144000"/>
  <p:embeddedFontLst>
    <p:embeddedFont>
      <p:font typeface="Microsoft Sans Serif" panose="020B0604020202020204" pitchFamily="34" charset="0"/>
      <p:regular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1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90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B0834C21-9A08-1C62-5B17-DB345DD0E0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7D1B2274-84A9-33EB-02F6-27DB76D187E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9D6D9E8F-1E39-46C1-3483-4AC812822A5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4248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73D9CE81-3EF9-CED5-0FAF-B6C0F92115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EEFAA9D7-CC7A-03F0-AEA2-9F36412957F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F63EB0B6-9D76-D049-355A-B4C4C3E5CAF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1927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A25B9915-3C31-5A03-AC84-A55CB1743C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15644DFF-155E-FACA-E1FF-F2C10C39981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5C53359A-3C5B-B9DF-DE73-B7B268B005E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39853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269FE553-7838-B242-7CC2-F4D27F90A7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D5C8EBC7-49BC-0BA5-34A8-B523B160923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AD69109A-7E96-E636-68C3-24555AF6631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33191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BEEC6F44-65B8-3134-7774-12BB64CBFA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2A4BC0F5-9F22-72B0-B3C3-B269DCDFD61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B8303B7A-02D2-DC05-F1D3-FB55EF84786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27853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1FAE8191-1C56-A367-B8B1-33EF238E0A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>
            <a:extLst>
              <a:ext uri="{FF2B5EF4-FFF2-40B4-BE49-F238E27FC236}">
                <a16:creationId xmlns:a16="http://schemas.microsoft.com/office/drawing/2014/main" id="{9E216D44-4090-9C5A-81AF-60D3AD824EC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>
            <a:extLst>
              <a:ext uri="{FF2B5EF4-FFF2-40B4-BE49-F238E27FC236}">
                <a16:creationId xmlns:a16="http://schemas.microsoft.com/office/drawing/2014/main" id="{ABA980DF-BE7A-59FE-B78B-9281C94BDA9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2094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62897703-390F-1CD2-0D24-41B6BFF1E5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9AFB0B6F-64DC-1EFB-7D6E-BB7A7707B957}"/>
              </a:ext>
            </a:extLst>
          </p:cNvPr>
          <p:cNvSpPr/>
          <p:nvPr/>
        </p:nvSpPr>
        <p:spPr>
          <a:xfrm>
            <a:off x="206476" y="191726"/>
            <a:ext cx="8823300" cy="4780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>
            <a:extLst>
              <a:ext uri="{FF2B5EF4-FFF2-40B4-BE49-F238E27FC236}">
                <a16:creationId xmlns:a16="http://schemas.microsoft.com/office/drawing/2014/main" id="{6240E4FC-D41B-A427-7600-941C48659FC9}"/>
              </a:ext>
            </a:extLst>
          </p:cNvPr>
          <p:cNvSpPr txBox="1"/>
          <p:nvPr/>
        </p:nvSpPr>
        <p:spPr>
          <a:xfrm>
            <a:off x="496710" y="440174"/>
            <a:ext cx="8440813" cy="757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en-US" sz="2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Power &amp; Energy Repair and Transition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ru-RU" sz="24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Merriweather"/>
              </a:rPr>
              <a:t>Енергетика та енергетичний ремонт і перехідний період</a:t>
            </a:r>
            <a:endParaRPr sz="24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  <a:sym typeface="Merriweather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4FB307F6-3B96-3D90-4A48-D5FC9BD03654}"/>
              </a:ext>
            </a:extLst>
          </p:cNvPr>
          <p:cNvSpPr txBox="1"/>
          <p:nvPr/>
        </p:nvSpPr>
        <p:spPr>
          <a:xfrm>
            <a:off x="801511" y="1738489"/>
            <a:ext cx="301413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 macro </a:t>
            </a:r>
            <a:r>
              <a:rPr lang="it-IT" dirty="0" err="1"/>
              <a:t>description</a:t>
            </a:r>
            <a:r>
              <a:rPr lang="it-IT" dirty="0"/>
              <a:t> of the </a:t>
            </a:r>
            <a:r>
              <a:rPr lang="it-IT" dirty="0" err="1"/>
              <a:t>industry</a:t>
            </a:r>
            <a:r>
              <a:rPr lang="it-IT" dirty="0"/>
              <a:t>:</a:t>
            </a:r>
          </a:p>
          <a:p>
            <a:endParaRPr lang="it-IT" dirty="0"/>
          </a:p>
          <a:p>
            <a:r>
              <a:rPr lang="it-IT" dirty="0" err="1"/>
              <a:t>Number</a:t>
            </a:r>
            <a:r>
              <a:rPr lang="it-IT" dirty="0"/>
              <a:t> of companies</a:t>
            </a:r>
          </a:p>
          <a:p>
            <a:r>
              <a:rPr lang="it-IT" dirty="0" err="1"/>
              <a:t>Number</a:t>
            </a:r>
            <a:r>
              <a:rPr lang="it-IT" dirty="0"/>
              <a:t> of </a:t>
            </a:r>
            <a:r>
              <a:rPr lang="it-IT" dirty="0" err="1"/>
              <a:t>employees</a:t>
            </a:r>
            <a:endParaRPr lang="it-IT" dirty="0"/>
          </a:p>
          <a:p>
            <a:r>
              <a:rPr lang="it-IT" dirty="0"/>
              <a:t>Turnover</a:t>
            </a:r>
          </a:p>
          <a:p>
            <a:r>
              <a:rPr lang="it-IT" dirty="0"/>
              <a:t>Import </a:t>
            </a:r>
            <a:r>
              <a:rPr lang="it-IT" dirty="0" err="1"/>
              <a:t>statistics</a:t>
            </a:r>
            <a:endParaRPr lang="it-IT" dirty="0"/>
          </a:p>
          <a:p>
            <a:r>
              <a:rPr lang="it-IT" dirty="0" err="1"/>
              <a:t>Anything</a:t>
            </a:r>
            <a:r>
              <a:rPr lang="it-IT" dirty="0"/>
              <a:t> else?</a:t>
            </a:r>
          </a:p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B47F84A-A78C-3FF9-D8D7-FE786CF0DD35}"/>
              </a:ext>
            </a:extLst>
          </p:cNvPr>
          <p:cNvSpPr txBox="1"/>
          <p:nvPr/>
        </p:nvSpPr>
        <p:spPr>
          <a:xfrm>
            <a:off x="5328358" y="1738489"/>
            <a:ext cx="30141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z-Cyrl-AZ" dirty="0"/>
              <a:t>Макроопис галузі </a:t>
            </a:r>
            <a:r>
              <a:rPr lang="it-IT" dirty="0"/>
              <a:t>:</a:t>
            </a:r>
          </a:p>
          <a:p>
            <a:endParaRPr lang="it-IT" dirty="0"/>
          </a:p>
          <a:p>
            <a:r>
              <a:rPr lang="az-Cyrl-AZ" dirty="0"/>
              <a:t>Кількість компаній</a:t>
            </a:r>
            <a:endParaRPr lang="it-IT" dirty="0"/>
          </a:p>
          <a:p>
            <a:r>
              <a:rPr lang="az-Cyrl-AZ" dirty="0"/>
              <a:t>Оборот</a:t>
            </a:r>
            <a:r>
              <a:rPr lang="it-IT" dirty="0"/>
              <a:t>r</a:t>
            </a:r>
          </a:p>
          <a:p>
            <a:r>
              <a:rPr lang="az-Cyrl-AZ" dirty="0"/>
              <a:t>Статистика імпорту</a:t>
            </a:r>
            <a:endParaRPr lang="it-IT" dirty="0"/>
          </a:p>
          <a:p>
            <a:r>
              <a:rPr lang="az-Cyrl-AZ" dirty="0"/>
              <a:t>Щось ще?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6549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82F93617-2479-D1F6-7D7F-C2723D551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C0598DB3-E3CB-798F-7018-11B7929D8F5E}"/>
              </a:ext>
            </a:extLst>
          </p:cNvPr>
          <p:cNvSpPr/>
          <p:nvPr/>
        </p:nvSpPr>
        <p:spPr>
          <a:xfrm>
            <a:off x="160349" y="181650"/>
            <a:ext cx="8823300" cy="4780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>
            <a:extLst>
              <a:ext uri="{FF2B5EF4-FFF2-40B4-BE49-F238E27FC236}">
                <a16:creationId xmlns:a16="http://schemas.microsoft.com/office/drawing/2014/main" id="{9192228B-EAA1-F8CB-D381-774C561D896F}"/>
              </a:ext>
            </a:extLst>
          </p:cNvPr>
          <p:cNvSpPr txBox="1"/>
          <p:nvPr/>
        </p:nvSpPr>
        <p:spPr>
          <a:xfrm>
            <a:off x="959557" y="440174"/>
            <a:ext cx="7236176" cy="1089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en-US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Industry Associations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az-Cyrl-AZ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Merriweather"/>
              </a:rPr>
              <a:t>Галузеві асоціації</a:t>
            </a:r>
            <a:endParaRPr sz="3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  <a:sym typeface="Merriweather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5C94314-3F7D-4C1B-AE10-F0DA7A43CC17}"/>
              </a:ext>
            </a:extLst>
          </p:cNvPr>
          <p:cNvSpPr txBox="1"/>
          <p:nvPr/>
        </p:nvSpPr>
        <p:spPr>
          <a:xfrm>
            <a:off x="327377" y="1788187"/>
            <a:ext cx="42446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Solar Energy Association of Ukraine</a:t>
            </a:r>
          </a:p>
          <a:p>
            <a:r>
              <a:rPr lang="en-US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Ukrainian Association of Renewable Energy</a:t>
            </a:r>
          </a:p>
          <a:p>
            <a:r>
              <a:rPr lang="it-IT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Ukrainian</a:t>
            </a:r>
            <a:r>
              <a:rPr lang="it-IT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 Oil &amp; Gas Association</a:t>
            </a:r>
          </a:p>
          <a:p>
            <a:r>
              <a:rPr lang="en-US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UKRAINIAN WIND ENERGY ASSOCIATION (UWEA)</a:t>
            </a:r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E04981B-9181-6982-EB05-17F83EF1672D}"/>
              </a:ext>
            </a:extLst>
          </p:cNvPr>
          <p:cNvSpPr txBox="1"/>
          <p:nvPr/>
        </p:nvSpPr>
        <p:spPr>
          <a:xfrm>
            <a:off x="4571999" y="1728637"/>
            <a:ext cx="42446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??</a:t>
            </a:r>
          </a:p>
          <a:p>
            <a:r>
              <a:rPr lang="it-IT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???</a:t>
            </a:r>
          </a:p>
          <a:p>
            <a:r>
              <a:rPr lang="it-IT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???</a:t>
            </a:r>
          </a:p>
          <a:p>
            <a:r>
              <a:rPr lang="it-IT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???</a:t>
            </a:r>
          </a:p>
          <a:p>
            <a:r>
              <a:rPr lang="it-IT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???</a:t>
            </a:r>
          </a:p>
          <a:p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DFD7079-AF6E-DA8C-2965-53EFFA9BE276}"/>
              </a:ext>
            </a:extLst>
          </p:cNvPr>
          <p:cNvSpPr txBox="1"/>
          <p:nvPr/>
        </p:nvSpPr>
        <p:spPr>
          <a:xfrm>
            <a:off x="2427109" y="3312607"/>
            <a:ext cx="44478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/>
              <a:t>Add</a:t>
            </a:r>
            <a:r>
              <a:rPr lang="it-IT" b="1" dirty="0"/>
              <a:t> logos - </a:t>
            </a:r>
            <a:r>
              <a:rPr lang="az-Cyrl-AZ" b="1" dirty="0"/>
              <a:t>Додавання логотипів 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661646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86E92D20-3EB7-7C2D-4E12-55AC5936EF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F01FAC86-1663-1205-7F21-ECF3613AC9D1}"/>
              </a:ext>
            </a:extLst>
          </p:cNvPr>
          <p:cNvSpPr/>
          <p:nvPr/>
        </p:nvSpPr>
        <p:spPr>
          <a:xfrm>
            <a:off x="206476" y="191726"/>
            <a:ext cx="8823300" cy="4780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>
            <a:extLst>
              <a:ext uri="{FF2B5EF4-FFF2-40B4-BE49-F238E27FC236}">
                <a16:creationId xmlns:a16="http://schemas.microsoft.com/office/drawing/2014/main" id="{3E24853F-99F9-ACC1-994C-DE01500A26B9}"/>
              </a:ext>
            </a:extLst>
          </p:cNvPr>
          <p:cNvSpPr txBox="1"/>
          <p:nvPr/>
        </p:nvSpPr>
        <p:spPr>
          <a:xfrm>
            <a:off x="959557" y="440174"/>
            <a:ext cx="7236176" cy="1089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en-US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Rebuild Program Participation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az-Cyrl-AZ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Merriweather"/>
              </a:rPr>
              <a:t>Участь у програмі </a:t>
            </a:r>
            <a:r>
              <a:rPr lang="it-IT" sz="3600" dirty="0" err="1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Merriweather"/>
              </a:rPr>
              <a:t>Rebuild</a:t>
            </a:r>
            <a:endParaRPr sz="3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  <a:sym typeface="Merriweather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D9C4B5A-8538-CCF9-C967-8B6EBDCE066B}"/>
              </a:ext>
            </a:extLst>
          </p:cNvPr>
          <p:cNvSpPr txBox="1"/>
          <p:nvPr/>
        </p:nvSpPr>
        <p:spPr>
          <a:xfrm>
            <a:off x="327379" y="1738489"/>
            <a:ext cx="42446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are the industry players currently active in the Rebuild Program?</a:t>
            </a:r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0AA76D7-AD5B-54B2-6B2C-D4DC9A7CD667}"/>
              </a:ext>
            </a:extLst>
          </p:cNvPr>
          <p:cNvSpPr txBox="1"/>
          <p:nvPr/>
        </p:nvSpPr>
        <p:spPr>
          <a:xfrm>
            <a:off x="4571999" y="1778111"/>
            <a:ext cx="42446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Яким чином гравці галузі наразі беруть участь у програмі Rebuild?</a:t>
            </a:r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399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7E8673EF-5202-6E9E-ABB1-A8564CC993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A94A5A7C-F804-FE44-60A1-74FAF92B1F84}"/>
              </a:ext>
            </a:extLst>
          </p:cNvPr>
          <p:cNvSpPr/>
          <p:nvPr/>
        </p:nvSpPr>
        <p:spPr>
          <a:xfrm>
            <a:off x="206476" y="191726"/>
            <a:ext cx="8823300" cy="4780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>
            <a:extLst>
              <a:ext uri="{FF2B5EF4-FFF2-40B4-BE49-F238E27FC236}">
                <a16:creationId xmlns:a16="http://schemas.microsoft.com/office/drawing/2014/main" id="{8EA715C0-F7F7-8775-3805-C4F5938C3674}"/>
              </a:ext>
            </a:extLst>
          </p:cNvPr>
          <p:cNvSpPr txBox="1"/>
          <p:nvPr/>
        </p:nvSpPr>
        <p:spPr>
          <a:xfrm>
            <a:off x="959557" y="440174"/>
            <a:ext cx="7236176" cy="1089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en-US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Foreign Company Participation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az-Cyrl-AZ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Merriweather"/>
              </a:rPr>
              <a:t>Участь іноземних компаній</a:t>
            </a:r>
            <a:endParaRPr sz="3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  <a:sym typeface="Merriweather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110C8DB4-6913-F4DA-B1F8-9AA25F060C41}"/>
              </a:ext>
            </a:extLst>
          </p:cNvPr>
          <p:cNvSpPr txBox="1"/>
          <p:nvPr/>
        </p:nvSpPr>
        <p:spPr>
          <a:xfrm>
            <a:off x="327379" y="1738489"/>
            <a:ext cx="42446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are foreign companies currently active in the Rebuild Program?</a:t>
            </a:r>
          </a:p>
          <a:p>
            <a:endParaRPr lang="en-GB" sz="1800" dirty="0">
              <a:latin typeface="Calibri" panose="020F0502020204030204" pitchFamily="34" charset="0"/>
              <a:ea typeface="Microsoft Sans Serif" panose="020B0604020202020204" pitchFamily="34" charset="0"/>
              <a:cs typeface="Arial" panose="020B0604020202020204" pitchFamily="34" charset="0"/>
            </a:endParaRPr>
          </a:p>
          <a:p>
            <a:r>
              <a:rPr lang="en-GB" sz="1800" dirty="0">
                <a:latin typeface="Calibri" panose="020F050202020403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How do they complement the services and capacity of Ukrainian companies?</a:t>
            </a:r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43E18EF-E647-CC55-62F7-F65D1FB15F54}"/>
              </a:ext>
            </a:extLst>
          </p:cNvPr>
          <p:cNvSpPr txBox="1"/>
          <p:nvPr/>
        </p:nvSpPr>
        <p:spPr>
          <a:xfrm>
            <a:off x="4571999" y="1778111"/>
            <a:ext cx="42446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Як іноземні компанії зараз беруть участь у програмі Rebuild?</a:t>
            </a:r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Як вони доповнюють послуги та можливості українських компаній?</a:t>
            </a:r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852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6742BE49-1FA7-16E3-F686-DD784A1ACD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980EFFC0-FA0B-81C9-FCD2-96100EE76905}"/>
              </a:ext>
            </a:extLst>
          </p:cNvPr>
          <p:cNvSpPr/>
          <p:nvPr/>
        </p:nvSpPr>
        <p:spPr>
          <a:xfrm>
            <a:off x="206476" y="191726"/>
            <a:ext cx="8823300" cy="4780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>
            <a:extLst>
              <a:ext uri="{FF2B5EF4-FFF2-40B4-BE49-F238E27FC236}">
                <a16:creationId xmlns:a16="http://schemas.microsoft.com/office/drawing/2014/main" id="{DA58E1A8-A149-9FD7-D03F-B64F1BF2E7F4}"/>
              </a:ext>
            </a:extLst>
          </p:cNvPr>
          <p:cNvSpPr txBox="1"/>
          <p:nvPr/>
        </p:nvSpPr>
        <p:spPr>
          <a:xfrm>
            <a:off x="959557" y="440174"/>
            <a:ext cx="7236176" cy="1089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en-US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Company Matchmaking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az-Cyrl-AZ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Merriweather"/>
              </a:rPr>
              <a:t>Підбір компаній</a:t>
            </a:r>
            <a:endParaRPr sz="3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  <a:sym typeface="Merriweather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10A5B35-3296-E14A-279E-09E68270FA44}"/>
              </a:ext>
            </a:extLst>
          </p:cNvPr>
          <p:cNvSpPr txBox="1"/>
          <p:nvPr/>
        </p:nvSpPr>
        <p:spPr>
          <a:xfrm>
            <a:off x="327379" y="1738489"/>
            <a:ext cx="424462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can ICC and the Trade Associations help to bring foreign and Ukrainian companies together?</a:t>
            </a:r>
          </a:p>
          <a:p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6B8E61B-70AC-BEE9-0A34-E9BC77F59F50}"/>
              </a:ext>
            </a:extLst>
          </p:cNvPr>
          <p:cNvSpPr txBox="1"/>
          <p:nvPr/>
        </p:nvSpPr>
        <p:spPr>
          <a:xfrm>
            <a:off x="4571999" y="1778111"/>
            <a:ext cx="42446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Як </a:t>
            </a:r>
            <a:r>
              <a:rPr lang="it-IT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ICC </a:t>
            </a:r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та торгові асоціації можуть допомогти зблизити іноземні та українські компанії?</a:t>
            </a:r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41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>
          <a:extLst>
            <a:ext uri="{FF2B5EF4-FFF2-40B4-BE49-F238E27FC236}">
              <a16:creationId xmlns:a16="http://schemas.microsoft.com/office/drawing/2014/main" id="{89F1246E-8321-B7D1-710E-6AE2BF8C0E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extLst>
              <a:ext uri="{FF2B5EF4-FFF2-40B4-BE49-F238E27FC236}">
                <a16:creationId xmlns:a16="http://schemas.microsoft.com/office/drawing/2014/main" id="{504D5E68-331D-D5FE-DFC8-74960D33150D}"/>
              </a:ext>
            </a:extLst>
          </p:cNvPr>
          <p:cNvSpPr/>
          <p:nvPr/>
        </p:nvSpPr>
        <p:spPr>
          <a:xfrm>
            <a:off x="206476" y="191726"/>
            <a:ext cx="8823300" cy="47802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 cap="flat" cmpd="sng">
            <a:solidFill>
              <a:srgbClr val="54813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>
            <a:extLst>
              <a:ext uri="{FF2B5EF4-FFF2-40B4-BE49-F238E27FC236}">
                <a16:creationId xmlns:a16="http://schemas.microsoft.com/office/drawing/2014/main" id="{ABC84A38-7E17-A4EA-F2A6-ED689BE42996}"/>
              </a:ext>
            </a:extLst>
          </p:cNvPr>
          <p:cNvSpPr txBox="1"/>
          <p:nvPr/>
        </p:nvSpPr>
        <p:spPr>
          <a:xfrm>
            <a:off x="959557" y="440174"/>
            <a:ext cx="7236176" cy="1089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en-US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Summary &amp; Conclusions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C6A24"/>
              </a:buClr>
              <a:buSzPts val="6600"/>
              <a:buFont typeface="Arial"/>
              <a:buNone/>
            </a:pPr>
            <a:r>
              <a:rPr lang="az-Cyrl-AZ" sz="3600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Merriweather"/>
              </a:rPr>
              <a:t>Підсумки та висновки</a:t>
            </a:r>
            <a:endParaRPr sz="3600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  <a:sym typeface="Merriweather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AC69133-FEFA-4246-D048-DF8E279328F0}"/>
              </a:ext>
            </a:extLst>
          </p:cNvPr>
          <p:cNvSpPr txBox="1"/>
          <p:nvPr/>
        </p:nvSpPr>
        <p:spPr>
          <a:xfrm>
            <a:off x="327379" y="1738489"/>
            <a:ext cx="4244622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 is definitely room for foreign companies to participate in the Rebuild program for power and energy repair and transition.</a:t>
            </a:r>
          </a:p>
          <a:p>
            <a:endParaRPr lang="en-GB" sz="1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Foreign companies can make bids on their own or in a consortium.</a:t>
            </a:r>
          </a:p>
          <a:p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ICC can assist foreign companies to find Ukrainian partners.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DB1AE05-7A7C-C659-C90A-E31224C2281D}"/>
              </a:ext>
            </a:extLst>
          </p:cNvPr>
          <p:cNvSpPr txBox="1"/>
          <p:nvPr/>
        </p:nvSpPr>
        <p:spPr>
          <a:xfrm>
            <a:off x="4571999" y="1778111"/>
            <a:ext cx="424462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Безумовно, є місце для участі іноземних компаній у програмі Rebuild для ремонту та переходу на нові технології в енергетиці та енергетиці.</a:t>
            </a:r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Іноземні компанії можуть подавати заявки самостійно або у складі консорціуму.</a:t>
            </a:r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r>
              <a:rPr lang="ru-RU" dirty="0"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ICC може допомогти іноземним компаніям знайти українських партнерів.</a:t>
            </a:r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  <a:p>
            <a:endParaRPr lang="it-IT" dirty="0"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695852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1404</TotalTime>
  <Words>284</Words>
  <Application>Microsoft Office PowerPoint</Application>
  <PresentationFormat>Presentazione su schermo (16:9)</PresentationFormat>
  <Paragraphs>55</Paragraphs>
  <Slides>6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Microsoft Sans Serif</vt:lpstr>
      <vt:lpstr>Calibri</vt:lpstr>
      <vt:lpstr>Arial</vt:lpstr>
      <vt:lpstr>Simple Light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Ian Dunning</dc:creator>
  <cp:lastModifiedBy>Ian Dunning</cp:lastModifiedBy>
  <cp:revision>98</cp:revision>
  <dcterms:modified xsi:type="dcterms:W3CDTF">2025-03-11T11:18:59Z</dcterms:modified>
</cp:coreProperties>
</file>