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2" roundtripDataSignature="AMtx7mihCUqNLRyCk9YO84tKDkB44WbW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3f8fa0df6e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3f8fa0df6e_0_1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f8fa0df6e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3f8fa0df6e_0_1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3f8fa0df6e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g33f8fa0df6e_0_1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3f8fa0df6e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33f8fa0df6e_0_1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3f8fa0df6e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33f8fa0df6e_0_1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3f8fa0df6e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3f8fa0df6e_0_1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f8fa0df6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33f8fa0df6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3f8fa0df6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33f8fa0df6e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3f8fa0df6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33f8fa0df6e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3f8fa0df6e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33f8fa0df6e_0_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3f8fa0df6e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33f8fa0df6e_0_9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f8fa0df6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33f8fa0df6e_0_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"/>
          <p:cNvSpPr/>
          <p:nvPr/>
        </p:nvSpPr>
        <p:spPr>
          <a:xfrm>
            <a:off x="16740429" y="8548509"/>
            <a:ext cx="740742" cy="1269632"/>
          </a:xfrm>
          <a:custGeom>
            <a:rect b="b" l="l" r="r" t="t"/>
            <a:pathLst>
              <a:path extrusionOk="0" h="1269632" w="740742">
                <a:moveTo>
                  <a:pt x="0" y="0"/>
                </a:moveTo>
                <a:lnTo>
                  <a:pt x="740742" y="0"/>
                </a:lnTo>
                <a:lnTo>
                  <a:pt x="740742" y="1269632"/>
                </a:lnTo>
                <a:lnTo>
                  <a:pt x="0" y="1269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4" l="-175991" r="0" t="0"/>
            </a:stretch>
          </a:blipFill>
          <a:ln>
            <a:noFill/>
          </a:ln>
        </p:spPr>
      </p:sp>
      <p:sp>
        <p:nvSpPr>
          <p:cNvPr id="85" name="Google Shape;85;p2"/>
          <p:cNvSpPr/>
          <p:nvPr/>
        </p:nvSpPr>
        <p:spPr>
          <a:xfrm>
            <a:off x="-246931" y="-168953"/>
            <a:ext cx="2928036" cy="10625168"/>
          </a:xfrm>
          <a:custGeom>
            <a:rect b="b" l="l" r="r" t="t"/>
            <a:pathLst>
              <a:path extrusionOk="0" h="10625168" w="2928036">
                <a:moveTo>
                  <a:pt x="0" y="0"/>
                </a:moveTo>
                <a:lnTo>
                  <a:pt x="2928036" y="0"/>
                </a:lnTo>
                <a:lnTo>
                  <a:pt x="2928036" y="10625168"/>
                </a:lnTo>
                <a:lnTo>
                  <a:pt x="0" y="106251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2712" l="-35292" r="0" t="-22714"/>
            </a:stretch>
          </a:blipFill>
          <a:ln>
            <a:noFill/>
          </a:ln>
        </p:spPr>
      </p:sp>
      <p:sp>
        <p:nvSpPr>
          <p:cNvPr id="86" name="Google Shape;86;p2"/>
          <p:cNvSpPr/>
          <p:nvPr/>
        </p:nvSpPr>
        <p:spPr>
          <a:xfrm>
            <a:off x="1318446" y="1028700"/>
            <a:ext cx="3890356" cy="8229600"/>
          </a:xfrm>
          <a:custGeom>
            <a:rect b="b" l="l" r="r" t="t"/>
            <a:pathLst>
              <a:path extrusionOk="0" h="8229600" w="3890356">
                <a:moveTo>
                  <a:pt x="0" y="0"/>
                </a:moveTo>
                <a:lnTo>
                  <a:pt x="3890356" y="0"/>
                </a:lnTo>
                <a:lnTo>
                  <a:pt x="389035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2"/>
          <p:cNvSpPr txBox="1"/>
          <p:nvPr/>
        </p:nvSpPr>
        <p:spPr>
          <a:xfrm>
            <a:off x="8096600" y="1806600"/>
            <a:ext cx="9162600" cy="32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00"/>
              <a:t>Legal, IP, Local Presence, Banking &amp; Tax Considerations</a:t>
            </a:r>
            <a:endParaRPr b="1" sz="6200"/>
          </a:p>
        </p:txBody>
      </p:sp>
      <p:sp>
        <p:nvSpPr>
          <p:cNvPr id="88" name="Google Shape;88;p2"/>
          <p:cNvSpPr txBox="1"/>
          <p:nvPr/>
        </p:nvSpPr>
        <p:spPr>
          <a:xfrm>
            <a:off x="8096588" y="5486650"/>
            <a:ext cx="9162600" cy="3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rgbClr val="007DFF"/>
                </a:solidFill>
              </a:rPr>
              <a:t>Oksana Gunda</a:t>
            </a:r>
            <a:endParaRPr b="1" sz="4000">
              <a:solidFill>
                <a:srgbClr val="007D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007D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Founder of Oksana Gunda Law Firm, V-P ICC Ukraine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</a:rPr>
              <a:t>13° March, 2025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dk1"/>
                </a:solidFill>
              </a:rPr>
              <a:t>Rebuild Ukraine Virtual Forum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89" name="Google Shape;8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62525" y="3437875"/>
            <a:ext cx="2865399" cy="305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D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g33f8fa0df6e_0_124"/>
          <p:cNvGrpSpPr/>
          <p:nvPr/>
        </p:nvGrpSpPr>
        <p:grpSpPr>
          <a:xfrm>
            <a:off x="5403551" y="-4842249"/>
            <a:ext cx="14648612" cy="19971471"/>
            <a:chOff x="0" y="0"/>
            <a:chExt cx="596170" cy="812800"/>
          </a:xfrm>
        </p:grpSpPr>
        <p:sp>
          <p:nvSpPr>
            <p:cNvPr id="174" name="Google Shape;174;g33f8fa0df6e_0_124"/>
            <p:cNvSpPr/>
            <p:nvPr/>
          </p:nvSpPr>
          <p:spPr>
            <a:xfrm>
              <a:off x="0" y="0"/>
              <a:ext cx="596170" cy="812800"/>
            </a:xfrm>
            <a:custGeom>
              <a:rect b="b" l="l" r="r" t="t"/>
              <a:pathLst>
                <a:path extrusionOk="0" h="812800" w="596170">
                  <a:moveTo>
                    <a:pt x="298085" y="0"/>
                  </a:moveTo>
                  <a:cubicBezTo>
                    <a:pt x="133457" y="0"/>
                    <a:pt x="0" y="181951"/>
                    <a:pt x="0" y="406400"/>
                  </a:cubicBezTo>
                  <a:cubicBezTo>
                    <a:pt x="0" y="630849"/>
                    <a:pt x="133457" y="812800"/>
                    <a:pt x="298085" y="812800"/>
                  </a:cubicBezTo>
                  <a:cubicBezTo>
                    <a:pt x="462713" y="812800"/>
                    <a:pt x="596170" y="630849"/>
                    <a:pt x="596170" y="406400"/>
                  </a:cubicBezTo>
                  <a:cubicBezTo>
                    <a:pt x="596170" y="181951"/>
                    <a:pt x="462713" y="0"/>
                    <a:pt x="298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g33f8fa0df6e_0_124"/>
            <p:cNvSpPr txBox="1"/>
            <p:nvPr/>
          </p:nvSpPr>
          <p:spPr>
            <a:xfrm>
              <a:off x="55891" y="28575"/>
              <a:ext cx="484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76" name="Google Shape;176;g33f8fa0df6e_0_124"/>
          <p:cNvCxnSpPr/>
          <p:nvPr/>
        </p:nvCxnSpPr>
        <p:spPr>
          <a:xfrm>
            <a:off x="6029727" y="9248775"/>
            <a:ext cx="9707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7" name="Google Shape;177;g33f8fa0df6e_0_124"/>
          <p:cNvSpPr/>
          <p:nvPr/>
        </p:nvSpPr>
        <p:spPr>
          <a:xfrm>
            <a:off x="16470062" y="8940933"/>
            <a:ext cx="334678" cy="634735"/>
          </a:xfrm>
          <a:custGeom>
            <a:rect b="b" l="l" r="r" t="t"/>
            <a:pathLst>
              <a:path extrusionOk="0" h="634735" w="334678">
                <a:moveTo>
                  <a:pt x="0" y="0"/>
                </a:moveTo>
                <a:lnTo>
                  <a:pt x="334678" y="0"/>
                </a:lnTo>
                <a:lnTo>
                  <a:pt x="334678" y="634734"/>
                </a:lnTo>
                <a:lnTo>
                  <a:pt x="0" y="634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g33f8fa0df6e_0_124"/>
          <p:cNvSpPr txBox="1"/>
          <p:nvPr/>
        </p:nvSpPr>
        <p:spPr>
          <a:xfrm>
            <a:off x="16001605" y="9095422"/>
            <a:ext cx="35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10</a:t>
            </a:r>
            <a:endParaRPr/>
          </a:p>
        </p:txBody>
      </p:sp>
      <p:sp>
        <p:nvSpPr>
          <p:cNvPr id="179" name="Google Shape;179;g33f8fa0df6e_0_124"/>
          <p:cNvSpPr txBox="1"/>
          <p:nvPr/>
        </p:nvSpPr>
        <p:spPr>
          <a:xfrm>
            <a:off x="553225" y="4681788"/>
            <a:ext cx="4291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999">
                <a:solidFill>
                  <a:srgbClr val="FFFFFF"/>
                </a:solidFill>
              </a:rPr>
              <a:t> Labour Law</a:t>
            </a:r>
            <a:endParaRPr sz="5999">
              <a:solidFill>
                <a:srgbClr val="FFFFFF"/>
              </a:solidFill>
            </a:endParaRPr>
          </a:p>
        </p:txBody>
      </p:sp>
      <p:sp>
        <p:nvSpPr>
          <p:cNvPr id="180" name="Google Shape;180;g33f8fa0df6e_0_124"/>
          <p:cNvSpPr txBox="1"/>
          <p:nvPr/>
        </p:nvSpPr>
        <p:spPr>
          <a:xfrm>
            <a:off x="6929352" y="3377097"/>
            <a:ext cx="98754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Foreign nationals have the right to work in Ukraine.</a:t>
            </a:r>
            <a:endParaRPr sz="30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They can be a director of a company or the head of a non-governmental organisation or charity. </a:t>
            </a:r>
            <a:endParaRPr sz="30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-US" sz="3000"/>
              <a:t>For this purpose, the state grants the appropriate work permit for foreigners.</a:t>
            </a:r>
            <a:endParaRPr sz="3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3f8fa0df6e_0_112"/>
          <p:cNvSpPr txBox="1"/>
          <p:nvPr/>
        </p:nvSpPr>
        <p:spPr>
          <a:xfrm>
            <a:off x="1483260" y="1019175"/>
            <a:ext cx="1532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999">
                <a:solidFill>
                  <a:srgbClr val="007DFF"/>
                </a:solidFill>
              </a:rPr>
              <a:t>Banking Services &amp; Currency Controls</a:t>
            </a:r>
            <a:endParaRPr sz="5999">
              <a:solidFill>
                <a:srgbClr val="007DFF"/>
              </a:solidFill>
            </a:endParaRPr>
          </a:p>
        </p:txBody>
      </p:sp>
      <p:sp>
        <p:nvSpPr>
          <p:cNvPr id="186" name="Google Shape;186;g33f8fa0df6e_0_112"/>
          <p:cNvSpPr txBox="1"/>
          <p:nvPr/>
        </p:nvSpPr>
        <p:spPr>
          <a:xfrm>
            <a:off x="1483260" y="2706183"/>
            <a:ext cx="15321600" cy="55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/>
              <a:t>A full range of local banking and insurance services are available in Ukraine.</a:t>
            </a:r>
            <a:endParaRPr sz="2799"/>
          </a:p>
          <a:p>
            <a:pPr indent="0" lvl="0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9"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/>
              <a:t>European integration: Harmonisation with EU directives on currency market liberalisation.</a:t>
            </a:r>
            <a:endParaRPr sz="2799"/>
          </a:p>
          <a:p>
            <a:pPr indent="0" lvl="0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9"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/>
              <a:t>Martial law:</a:t>
            </a:r>
            <a:endParaRPr sz="2799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9"/>
          </a:p>
          <a:p>
            <a:pPr indent="-406336" lvl="1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Relaxation: National Bank of Ukraine is gradually lifting the restrictions that were introduced at the beginning of hostilities in 2022.</a:t>
            </a:r>
            <a:endParaRPr sz="2799"/>
          </a:p>
          <a:p>
            <a:pPr indent="-406336" lvl="1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Currently, you may pay dividends abroad up to EUR 1 million per month.</a:t>
            </a:r>
            <a:endParaRPr sz="2799"/>
          </a:p>
          <a:p>
            <a:pPr indent="-406336" lvl="1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No restrictions on payments for imports supporting Rebuild Ukraine.</a:t>
            </a:r>
            <a:endParaRPr sz="2799"/>
          </a:p>
          <a:p>
            <a:pPr indent="-406336" lvl="1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Bans on speculative transactions and capital outflows remain in place.</a:t>
            </a:r>
            <a:endParaRPr sz="2799"/>
          </a:p>
        </p:txBody>
      </p:sp>
      <p:cxnSp>
        <p:nvCxnSpPr>
          <p:cNvPr id="187" name="Google Shape;187;g33f8fa0df6e_0_112"/>
          <p:cNvCxnSpPr/>
          <p:nvPr/>
        </p:nvCxnSpPr>
        <p:spPr>
          <a:xfrm>
            <a:off x="1483260" y="9248775"/>
            <a:ext cx="14253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g33f8fa0df6e_0_112"/>
          <p:cNvSpPr/>
          <p:nvPr/>
        </p:nvSpPr>
        <p:spPr>
          <a:xfrm>
            <a:off x="16470062" y="8940933"/>
            <a:ext cx="334678" cy="634735"/>
          </a:xfrm>
          <a:custGeom>
            <a:rect b="b" l="l" r="r" t="t"/>
            <a:pathLst>
              <a:path extrusionOk="0" h="634735" w="334678">
                <a:moveTo>
                  <a:pt x="0" y="0"/>
                </a:moveTo>
                <a:lnTo>
                  <a:pt x="334678" y="0"/>
                </a:lnTo>
                <a:lnTo>
                  <a:pt x="334678" y="634734"/>
                </a:lnTo>
                <a:lnTo>
                  <a:pt x="0" y="634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g33f8fa0df6e_0_112"/>
          <p:cNvSpPr txBox="1"/>
          <p:nvPr/>
        </p:nvSpPr>
        <p:spPr>
          <a:xfrm>
            <a:off x="16001605" y="9095422"/>
            <a:ext cx="35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DFF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g33f8fa0df6e_0_148"/>
          <p:cNvGrpSpPr/>
          <p:nvPr/>
        </p:nvGrpSpPr>
        <p:grpSpPr>
          <a:xfrm>
            <a:off x="5403551" y="-4842249"/>
            <a:ext cx="14648612" cy="19971471"/>
            <a:chOff x="0" y="0"/>
            <a:chExt cx="596170" cy="812800"/>
          </a:xfrm>
        </p:grpSpPr>
        <p:sp>
          <p:nvSpPr>
            <p:cNvPr id="195" name="Google Shape;195;g33f8fa0df6e_0_148"/>
            <p:cNvSpPr/>
            <p:nvPr/>
          </p:nvSpPr>
          <p:spPr>
            <a:xfrm>
              <a:off x="0" y="0"/>
              <a:ext cx="596170" cy="812800"/>
            </a:xfrm>
            <a:custGeom>
              <a:rect b="b" l="l" r="r" t="t"/>
              <a:pathLst>
                <a:path extrusionOk="0" h="812800" w="596170">
                  <a:moveTo>
                    <a:pt x="298085" y="0"/>
                  </a:moveTo>
                  <a:cubicBezTo>
                    <a:pt x="133457" y="0"/>
                    <a:pt x="0" y="181951"/>
                    <a:pt x="0" y="406400"/>
                  </a:cubicBezTo>
                  <a:cubicBezTo>
                    <a:pt x="0" y="630849"/>
                    <a:pt x="133457" y="812800"/>
                    <a:pt x="298085" y="812800"/>
                  </a:cubicBezTo>
                  <a:cubicBezTo>
                    <a:pt x="462713" y="812800"/>
                    <a:pt x="596170" y="630849"/>
                    <a:pt x="596170" y="406400"/>
                  </a:cubicBezTo>
                  <a:cubicBezTo>
                    <a:pt x="596170" y="181951"/>
                    <a:pt x="462713" y="0"/>
                    <a:pt x="298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g33f8fa0df6e_0_148"/>
            <p:cNvSpPr txBox="1"/>
            <p:nvPr/>
          </p:nvSpPr>
          <p:spPr>
            <a:xfrm>
              <a:off x="55891" y="28575"/>
              <a:ext cx="484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7" name="Google Shape;197;g33f8fa0df6e_0_148"/>
          <p:cNvCxnSpPr/>
          <p:nvPr/>
        </p:nvCxnSpPr>
        <p:spPr>
          <a:xfrm>
            <a:off x="6029727" y="9248775"/>
            <a:ext cx="9707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8" name="Google Shape;198;g33f8fa0df6e_0_148"/>
          <p:cNvSpPr/>
          <p:nvPr/>
        </p:nvSpPr>
        <p:spPr>
          <a:xfrm>
            <a:off x="16470062" y="8940933"/>
            <a:ext cx="334678" cy="634735"/>
          </a:xfrm>
          <a:custGeom>
            <a:rect b="b" l="l" r="r" t="t"/>
            <a:pathLst>
              <a:path extrusionOk="0" h="634735" w="334678">
                <a:moveTo>
                  <a:pt x="0" y="0"/>
                </a:moveTo>
                <a:lnTo>
                  <a:pt x="334678" y="0"/>
                </a:lnTo>
                <a:lnTo>
                  <a:pt x="334678" y="634734"/>
                </a:lnTo>
                <a:lnTo>
                  <a:pt x="0" y="634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g33f8fa0df6e_0_148"/>
          <p:cNvSpPr txBox="1"/>
          <p:nvPr/>
        </p:nvSpPr>
        <p:spPr>
          <a:xfrm>
            <a:off x="16001605" y="9095422"/>
            <a:ext cx="35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12</a:t>
            </a:r>
            <a:endParaRPr/>
          </a:p>
        </p:txBody>
      </p:sp>
      <p:sp>
        <p:nvSpPr>
          <p:cNvPr id="200" name="Google Shape;200;g33f8fa0df6e_0_148"/>
          <p:cNvSpPr txBox="1"/>
          <p:nvPr/>
        </p:nvSpPr>
        <p:spPr>
          <a:xfrm>
            <a:off x="1861819" y="4666350"/>
            <a:ext cx="1741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>
                <a:solidFill>
                  <a:srgbClr val="FFFFFF"/>
                </a:solidFill>
              </a:rPr>
              <a:t>Tax</a:t>
            </a:r>
            <a:endParaRPr sz="6200"/>
          </a:p>
        </p:txBody>
      </p:sp>
      <p:sp>
        <p:nvSpPr>
          <p:cNvPr id="201" name="Google Shape;201;g33f8fa0df6e_0_148"/>
          <p:cNvSpPr txBox="1"/>
          <p:nvPr/>
        </p:nvSpPr>
        <p:spPr>
          <a:xfrm>
            <a:off x="6929352" y="1243010"/>
            <a:ext cx="9875400" cy="75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799">
                <a:solidFill>
                  <a:srgbClr val="007DFF"/>
                </a:solidFill>
              </a:rPr>
              <a:t>The main taxes in Ukraine:</a:t>
            </a:r>
            <a:endParaRPr b="1" sz="2799">
              <a:solidFill>
                <a:srgbClr val="007DFF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99"/>
          </a:p>
          <a:p>
            <a:pPr indent="-406336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AutoNum type="arabicPeriod"/>
            </a:pPr>
            <a:r>
              <a:rPr lang="en-US" sz="2799"/>
              <a:t>Personal income tax (PIT) - 18% (salaries, fees, etc.).</a:t>
            </a:r>
            <a:endParaRPr sz="2799"/>
          </a:p>
          <a:p>
            <a:pPr indent="-406336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AutoNum type="arabicPeriod"/>
            </a:pPr>
            <a:r>
              <a:rPr lang="en-US" sz="2799"/>
              <a:t>Value added tax (VAT). -  Standard rate: 20%.</a:t>
            </a:r>
            <a:endParaRPr sz="2799"/>
          </a:p>
          <a:p>
            <a:pPr indent="-406336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AutoNum type="arabicPeriod"/>
            </a:pPr>
            <a:r>
              <a:rPr lang="en-US" sz="2799"/>
              <a:t>Corporate income tax  - Basic rate: 18% for most companies.</a:t>
            </a:r>
            <a:endParaRPr sz="2799"/>
          </a:p>
          <a:p>
            <a:pPr indent="-406336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AutoNum type="arabicPeriod"/>
            </a:pPr>
            <a:r>
              <a:rPr lang="en-US" sz="2799"/>
              <a:t>Single social contribution (SSC) ◦ Rate: 22% of the employee's salary, paid by the employer to the Pension Fund.</a:t>
            </a:r>
            <a:endParaRPr sz="2799"/>
          </a:p>
          <a:p>
            <a:pPr indent="-406336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AutoNum type="arabicPeriod"/>
            </a:pPr>
            <a:r>
              <a:rPr lang="en-US" sz="2799"/>
              <a:t>Military duty - Rate: 5% of personal income.</a:t>
            </a:r>
            <a:endParaRPr sz="2799"/>
          </a:p>
          <a:p>
            <a:pPr indent="-406336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AutoNum type="arabicPeriod"/>
            </a:pPr>
            <a:r>
              <a:rPr lang="en-US" sz="2799"/>
              <a:t>Local taxes include property tax, land tax and tourist tax. Rates are set by local authorities.</a:t>
            </a:r>
            <a:endParaRPr sz="2799"/>
          </a:p>
          <a:p>
            <a:pPr indent="-406336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AutoNum type="arabicPeriod"/>
            </a:pPr>
            <a:r>
              <a:rPr lang="en-US" sz="2799"/>
              <a:t>Tax on dividends to foreigners - Basic rate: 15%.</a:t>
            </a:r>
            <a:endParaRPr sz="2799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3f8fa0df6e_0_161"/>
          <p:cNvSpPr txBox="1"/>
          <p:nvPr/>
        </p:nvSpPr>
        <p:spPr>
          <a:xfrm>
            <a:off x="1483260" y="1019175"/>
            <a:ext cx="1532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999"/>
              <a:t>Tax Breaks for Industrial Parks</a:t>
            </a:r>
            <a:endParaRPr sz="5999"/>
          </a:p>
        </p:txBody>
      </p:sp>
      <p:sp>
        <p:nvSpPr>
          <p:cNvPr id="207" name="Google Shape;207;g33f8fa0df6e_0_161"/>
          <p:cNvSpPr txBox="1"/>
          <p:nvPr/>
        </p:nvSpPr>
        <p:spPr>
          <a:xfrm>
            <a:off x="1483210" y="2717608"/>
            <a:ext cx="15321600" cy="45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An industrial park is a designated territory for specified industrial activities.</a:t>
            </a:r>
            <a:endParaRPr sz="3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Tax benefits:</a:t>
            </a:r>
            <a:endParaRPr sz="3200"/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Income tax, land, and real estate tax exemptions.</a:t>
            </a:r>
            <a:endParaRPr sz="3200"/>
          </a:p>
          <a:p>
            <a:pPr indent="-4318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Exemption from value added tax (VAT) on imports of new equipment and components.</a:t>
            </a:r>
            <a:endParaRPr sz="3200"/>
          </a:p>
          <a:p>
            <a:pPr indent="-43180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New equipment and components imported are exempt from import duty.</a:t>
            </a:r>
            <a:endParaRPr sz="3200"/>
          </a:p>
        </p:txBody>
      </p:sp>
      <p:cxnSp>
        <p:nvCxnSpPr>
          <p:cNvPr id="208" name="Google Shape;208;g33f8fa0df6e_0_161"/>
          <p:cNvCxnSpPr/>
          <p:nvPr/>
        </p:nvCxnSpPr>
        <p:spPr>
          <a:xfrm>
            <a:off x="1483260" y="9248775"/>
            <a:ext cx="14253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g33f8fa0df6e_0_161"/>
          <p:cNvSpPr/>
          <p:nvPr/>
        </p:nvSpPr>
        <p:spPr>
          <a:xfrm>
            <a:off x="16470062" y="8940933"/>
            <a:ext cx="334678" cy="634735"/>
          </a:xfrm>
          <a:custGeom>
            <a:rect b="b" l="l" r="r" t="t"/>
            <a:pathLst>
              <a:path extrusionOk="0" h="634735" w="334678">
                <a:moveTo>
                  <a:pt x="0" y="0"/>
                </a:moveTo>
                <a:lnTo>
                  <a:pt x="334678" y="0"/>
                </a:lnTo>
                <a:lnTo>
                  <a:pt x="334678" y="634734"/>
                </a:lnTo>
                <a:lnTo>
                  <a:pt x="0" y="634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g33f8fa0df6e_0_161"/>
          <p:cNvSpPr txBox="1"/>
          <p:nvPr/>
        </p:nvSpPr>
        <p:spPr>
          <a:xfrm>
            <a:off x="16001605" y="9095422"/>
            <a:ext cx="35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13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3f8fa0df6e_0_137"/>
          <p:cNvSpPr txBox="1"/>
          <p:nvPr/>
        </p:nvSpPr>
        <p:spPr>
          <a:xfrm>
            <a:off x="1483260" y="1019175"/>
            <a:ext cx="1532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99">
                <a:solidFill>
                  <a:srgbClr val="007DFF"/>
                </a:solidFill>
              </a:rPr>
              <a:t>Tips for Winning a Tender</a:t>
            </a:r>
            <a:endParaRPr>
              <a:solidFill>
                <a:srgbClr val="007DFF"/>
              </a:solidFill>
            </a:endParaRPr>
          </a:p>
        </p:txBody>
      </p:sp>
      <p:sp>
        <p:nvSpPr>
          <p:cNvPr id="216" name="Google Shape;216;g33f8fa0df6e_0_137"/>
          <p:cNvSpPr txBox="1"/>
          <p:nvPr/>
        </p:nvSpPr>
        <p:spPr>
          <a:xfrm>
            <a:off x="1483260" y="2477733"/>
            <a:ext cx="15321600" cy="6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31800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Prepare carefully in advance. </a:t>
            </a:r>
            <a:endParaRPr sz="3200"/>
          </a:p>
          <a:p>
            <a:pPr indent="-431800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Experience: Start with small tenders so that you have a history of completed tenders.</a:t>
            </a:r>
            <a:endParaRPr sz="3200"/>
          </a:p>
          <a:p>
            <a:pPr indent="-431800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Study the tender documentation.</a:t>
            </a:r>
            <a:endParaRPr sz="3200"/>
          </a:p>
          <a:p>
            <a:pPr indent="-431800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Make sure that the offer meets all the terms and conditions (price, quality, terms).</a:t>
            </a:r>
            <a:endParaRPr sz="3200"/>
          </a:p>
          <a:p>
            <a:pPr indent="-431800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Sign the documents with an electronic signature and upload them on time.</a:t>
            </a:r>
            <a:endParaRPr sz="3200"/>
          </a:p>
          <a:p>
            <a:pPr indent="-431800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Attention: Avoid mistakes in documents - this is a common reason for rejection.</a:t>
            </a:r>
            <a:endParaRPr sz="3200"/>
          </a:p>
          <a:p>
            <a:pPr indent="-431800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US" sz="3200"/>
              <a:t>Fulfil the contract. After winning, sign the contract and strictly follow its terms to avoid fines and preserve your reputation.</a:t>
            </a:r>
            <a:endParaRPr sz="3200"/>
          </a:p>
        </p:txBody>
      </p:sp>
      <p:cxnSp>
        <p:nvCxnSpPr>
          <p:cNvPr id="217" name="Google Shape;217;g33f8fa0df6e_0_137"/>
          <p:cNvCxnSpPr/>
          <p:nvPr/>
        </p:nvCxnSpPr>
        <p:spPr>
          <a:xfrm>
            <a:off x="1483260" y="9248775"/>
            <a:ext cx="14253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8" name="Google Shape;218;g33f8fa0df6e_0_137"/>
          <p:cNvSpPr/>
          <p:nvPr/>
        </p:nvSpPr>
        <p:spPr>
          <a:xfrm>
            <a:off x="16470062" y="8940933"/>
            <a:ext cx="334678" cy="634735"/>
          </a:xfrm>
          <a:custGeom>
            <a:rect b="b" l="l" r="r" t="t"/>
            <a:pathLst>
              <a:path extrusionOk="0" h="634735" w="334678">
                <a:moveTo>
                  <a:pt x="0" y="0"/>
                </a:moveTo>
                <a:lnTo>
                  <a:pt x="334678" y="0"/>
                </a:lnTo>
                <a:lnTo>
                  <a:pt x="334678" y="634734"/>
                </a:lnTo>
                <a:lnTo>
                  <a:pt x="0" y="634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g33f8fa0df6e_0_137"/>
          <p:cNvSpPr txBox="1"/>
          <p:nvPr/>
        </p:nvSpPr>
        <p:spPr>
          <a:xfrm>
            <a:off x="16001605" y="9095422"/>
            <a:ext cx="35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14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DFF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g33f8fa0df6e_0_183"/>
          <p:cNvGrpSpPr/>
          <p:nvPr/>
        </p:nvGrpSpPr>
        <p:grpSpPr>
          <a:xfrm>
            <a:off x="5403551" y="-4842249"/>
            <a:ext cx="14648612" cy="19971471"/>
            <a:chOff x="0" y="0"/>
            <a:chExt cx="596170" cy="812800"/>
          </a:xfrm>
        </p:grpSpPr>
        <p:sp>
          <p:nvSpPr>
            <p:cNvPr id="225" name="Google Shape;225;g33f8fa0df6e_0_183"/>
            <p:cNvSpPr/>
            <p:nvPr/>
          </p:nvSpPr>
          <p:spPr>
            <a:xfrm>
              <a:off x="0" y="0"/>
              <a:ext cx="596170" cy="812800"/>
            </a:xfrm>
            <a:custGeom>
              <a:rect b="b" l="l" r="r" t="t"/>
              <a:pathLst>
                <a:path extrusionOk="0" h="812800" w="596170">
                  <a:moveTo>
                    <a:pt x="298085" y="0"/>
                  </a:moveTo>
                  <a:cubicBezTo>
                    <a:pt x="133457" y="0"/>
                    <a:pt x="0" y="181951"/>
                    <a:pt x="0" y="406400"/>
                  </a:cubicBezTo>
                  <a:cubicBezTo>
                    <a:pt x="0" y="630849"/>
                    <a:pt x="133457" y="812800"/>
                    <a:pt x="298085" y="812800"/>
                  </a:cubicBezTo>
                  <a:cubicBezTo>
                    <a:pt x="462713" y="812800"/>
                    <a:pt x="596170" y="630849"/>
                    <a:pt x="596170" y="406400"/>
                  </a:cubicBezTo>
                  <a:cubicBezTo>
                    <a:pt x="596170" y="181951"/>
                    <a:pt x="462713" y="0"/>
                    <a:pt x="298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g33f8fa0df6e_0_183"/>
            <p:cNvSpPr txBox="1"/>
            <p:nvPr/>
          </p:nvSpPr>
          <p:spPr>
            <a:xfrm>
              <a:off x="55891" y="28575"/>
              <a:ext cx="484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7" name="Google Shape;227;g33f8fa0df6e_0_183"/>
          <p:cNvCxnSpPr/>
          <p:nvPr/>
        </p:nvCxnSpPr>
        <p:spPr>
          <a:xfrm>
            <a:off x="6029727" y="9248775"/>
            <a:ext cx="9707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8" name="Google Shape;228;g33f8fa0df6e_0_183"/>
          <p:cNvSpPr/>
          <p:nvPr/>
        </p:nvSpPr>
        <p:spPr>
          <a:xfrm>
            <a:off x="16470062" y="8940933"/>
            <a:ext cx="334678" cy="634735"/>
          </a:xfrm>
          <a:custGeom>
            <a:rect b="b" l="l" r="r" t="t"/>
            <a:pathLst>
              <a:path extrusionOk="0" h="634735" w="334678">
                <a:moveTo>
                  <a:pt x="0" y="0"/>
                </a:moveTo>
                <a:lnTo>
                  <a:pt x="334678" y="0"/>
                </a:lnTo>
                <a:lnTo>
                  <a:pt x="334678" y="634734"/>
                </a:lnTo>
                <a:lnTo>
                  <a:pt x="0" y="634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g33f8fa0df6e_0_183"/>
          <p:cNvSpPr txBox="1"/>
          <p:nvPr/>
        </p:nvSpPr>
        <p:spPr>
          <a:xfrm>
            <a:off x="16001605" y="9095422"/>
            <a:ext cx="35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15</a:t>
            </a:r>
            <a:endParaRPr/>
          </a:p>
        </p:txBody>
      </p:sp>
      <p:sp>
        <p:nvSpPr>
          <p:cNvPr id="230" name="Google Shape;230;g33f8fa0df6e_0_183"/>
          <p:cNvSpPr txBox="1"/>
          <p:nvPr/>
        </p:nvSpPr>
        <p:spPr>
          <a:xfrm>
            <a:off x="890188" y="4681800"/>
            <a:ext cx="3422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99">
                <a:solidFill>
                  <a:srgbClr val="FFFFFF"/>
                </a:solidFill>
              </a:rPr>
              <a:t>Summary</a:t>
            </a:r>
            <a:endParaRPr/>
          </a:p>
        </p:txBody>
      </p:sp>
      <p:sp>
        <p:nvSpPr>
          <p:cNvPr id="231" name="Google Shape;231;g33f8fa0df6e_0_183"/>
          <p:cNvSpPr txBox="1"/>
          <p:nvPr/>
        </p:nvSpPr>
        <p:spPr>
          <a:xfrm>
            <a:off x="6929352" y="1610410"/>
            <a:ext cx="9875400" cy="70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06336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AutoNum type="arabicPeriod"/>
            </a:pPr>
            <a:r>
              <a:rPr lang="en-US" sz="2799"/>
              <a:t>Ukrainian law is now based on continental Romano-Germanic law. </a:t>
            </a:r>
            <a:endParaRPr sz="2799"/>
          </a:p>
          <a:p>
            <a:pPr indent="-406336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AutoNum type="arabicPeriod"/>
            </a:pPr>
            <a:r>
              <a:rPr lang="en-US" sz="2799"/>
              <a:t>All contracts must be in Ukrainian, but can be bilingual.</a:t>
            </a:r>
            <a:endParaRPr sz="2799"/>
          </a:p>
          <a:p>
            <a:pPr indent="-406336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AutoNum type="arabicPeriod"/>
            </a:pPr>
            <a:r>
              <a:rPr lang="en-US" sz="2799"/>
              <a:t>Full recognition of electronic signatures and digital documentation.</a:t>
            </a:r>
            <a:endParaRPr sz="2799"/>
          </a:p>
          <a:p>
            <a:pPr indent="-406336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AutoNum type="arabicPeriod"/>
            </a:pPr>
            <a:r>
              <a:rPr lang="en-US" sz="2799"/>
              <a:t>There is full contractual and investment protection.</a:t>
            </a:r>
            <a:endParaRPr sz="2799"/>
          </a:p>
          <a:p>
            <a:pPr indent="-406336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AutoNum type="arabicPeriod"/>
            </a:pPr>
            <a:r>
              <a:rPr lang="en-US" sz="2799"/>
              <a:t>Foreigners can establish local companies and work in Ukraine.</a:t>
            </a:r>
            <a:endParaRPr sz="2799"/>
          </a:p>
          <a:p>
            <a:pPr indent="-406336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AutoNum type="arabicPeriod"/>
            </a:pPr>
            <a:r>
              <a:rPr lang="en-US" sz="2799"/>
              <a:t>Comprehensive local banking and insurance services are available.</a:t>
            </a:r>
            <a:endParaRPr sz="2799"/>
          </a:p>
          <a:p>
            <a:pPr indent="-406336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AutoNum type="arabicPeriod"/>
            </a:pPr>
            <a:r>
              <a:rPr lang="en-US" sz="2799"/>
              <a:t>Exchange controls should not be problematic.</a:t>
            </a:r>
            <a:endParaRPr sz="2799"/>
          </a:p>
          <a:p>
            <a:pPr indent="-406336" lvl="0" marL="4572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799"/>
              <a:buAutoNum type="arabicPeriod"/>
            </a:pPr>
            <a:r>
              <a:rPr lang="en-US" sz="2799"/>
              <a:t>Relatively low tax system.</a:t>
            </a:r>
            <a:endParaRPr sz="2799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6" name="Google Shape;236;p5"/>
          <p:cNvCxnSpPr/>
          <p:nvPr/>
        </p:nvCxnSpPr>
        <p:spPr>
          <a:xfrm>
            <a:off x="1483260" y="9248775"/>
            <a:ext cx="1425346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7" name="Google Shape;237;p5"/>
          <p:cNvSpPr/>
          <p:nvPr/>
        </p:nvSpPr>
        <p:spPr>
          <a:xfrm>
            <a:off x="16470062" y="8940933"/>
            <a:ext cx="334678" cy="634735"/>
          </a:xfrm>
          <a:custGeom>
            <a:rect b="b" l="l" r="r" t="t"/>
            <a:pathLst>
              <a:path extrusionOk="0" h="634735" w="334678">
                <a:moveTo>
                  <a:pt x="0" y="0"/>
                </a:moveTo>
                <a:lnTo>
                  <a:pt x="334678" y="0"/>
                </a:lnTo>
                <a:lnTo>
                  <a:pt x="334678" y="634734"/>
                </a:lnTo>
                <a:lnTo>
                  <a:pt x="0" y="634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8" name="Google Shape;238;p5"/>
          <p:cNvGrpSpPr/>
          <p:nvPr/>
        </p:nvGrpSpPr>
        <p:grpSpPr>
          <a:xfrm>
            <a:off x="1483260" y="923042"/>
            <a:ext cx="15321581" cy="7417882"/>
            <a:chOff x="0" y="-47625"/>
            <a:chExt cx="4035287" cy="1953668"/>
          </a:xfrm>
        </p:grpSpPr>
        <p:sp>
          <p:nvSpPr>
            <p:cNvPr id="239" name="Google Shape;239;p5"/>
            <p:cNvSpPr/>
            <p:nvPr/>
          </p:nvSpPr>
          <p:spPr>
            <a:xfrm>
              <a:off x="0" y="0"/>
              <a:ext cx="4035287" cy="1906043"/>
            </a:xfrm>
            <a:custGeom>
              <a:rect b="b" l="l" r="r" t="t"/>
              <a:pathLst>
                <a:path extrusionOk="0" h="1906043" w="4035287">
                  <a:moveTo>
                    <a:pt x="0" y="0"/>
                  </a:moveTo>
                  <a:lnTo>
                    <a:pt x="4035287" y="0"/>
                  </a:lnTo>
                  <a:lnTo>
                    <a:pt x="4035287" y="1906043"/>
                  </a:lnTo>
                  <a:lnTo>
                    <a:pt x="0" y="1906043"/>
                  </a:lnTo>
                  <a:close/>
                </a:path>
              </a:pathLst>
            </a:custGeom>
            <a:solidFill>
              <a:srgbClr val="007DFF"/>
            </a:solidFill>
            <a:ln>
              <a:noFill/>
            </a:ln>
          </p:spPr>
        </p:sp>
        <p:sp>
          <p:nvSpPr>
            <p:cNvPr id="240" name="Google Shape;240;p5"/>
            <p:cNvSpPr txBox="1"/>
            <p:nvPr/>
          </p:nvSpPr>
          <p:spPr>
            <a:xfrm>
              <a:off x="0" y="-47625"/>
              <a:ext cx="4035287" cy="1953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1" name="Google Shape;241;p5"/>
          <p:cNvSpPr txBox="1"/>
          <p:nvPr/>
        </p:nvSpPr>
        <p:spPr>
          <a:xfrm>
            <a:off x="16001605" y="9095422"/>
            <a:ext cx="35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16</a:t>
            </a:r>
            <a:endParaRPr/>
          </a:p>
        </p:txBody>
      </p:sp>
      <p:sp>
        <p:nvSpPr>
          <p:cNvPr id="242" name="Google Shape;242;p5"/>
          <p:cNvSpPr/>
          <p:nvPr/>
        </p:nvSpPr>
        <p:spPr>
          <a:xfrm>
            <a:off x="2702983" y="2638030"/>
            <a:ext cx="4168702" cy="4168684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5"/>
          <p:cNvSpPr txBox="1"/>
          <p:nvPr/>
        </p:nvSpPr>
        <p:spPr>
          <a:xfrm>
            <a:off x="7909822" y="2707777"/>
            <a:ext cx="78270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FFFFFF"/>
                </a:solidFill>
              </a:rPr>
              <a:t>Conclusion: Ukraine has created favourable conditions for doing business. </a:t>
            </a:r>
            <a:endParaRPr sz="3400"/>
          </a:p>
        </p:txBody>
      </p:sp>
      <p:sp>
        <p:nvSpPr>
          <p:cNvPr id="244" name="Google Shape;244;p5"/>
          <p:cNvSpPr txBox="1"/>
          <p:nvPr/>
        </p:nvSpPr>
        <p:spPr>
          <a:xfrm>
            <a:off x="7909822" y="4189559"/>
            <a:ext cx="7827000" cy="34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99">
                <a:solidFill>
                  <a:srgbClr val="FFFFFF"/>
                </a:solidFill>
              </a:rPr>
              <a:t>If you have additional questions, you can call or write to me, Oksana Gunda:</a:t>
            </a:r>
            <a:endParaRPr sz="2799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99">
                <a:solidFill>
                  <a:srgbClr val="FFFFFF"/>
                </a:solidFill>
              </a:rPr>
              <a:t> </a:t>
            </a:r>
            <a:endParaRPr sz="2799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99">
                <a:solidFill>
                  <a:srgbClr val="FFFFFF"/>
                </a:solidFill>
              </a:rPr>
              <a:t>E-mail: oksana.g@iccua.org</a:t>
            </a:r>
            <a:endParaRPr sz="2799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99">
                <a:solidFill>
                  <a:srgbClr val="FFFFFF"/>
                </a:solidFill>
              </a:rPr>
              <a:t> </a:t>
            </a:r>
            <a:endParaRPr sz="2799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99">
                <a:solidFill>
                  <a:srgbClr val="FFFFFF"/>
                </a:solidFill>
              </a:rPr>
              <a:t>Phone: +380689688206 (WhatsApp, Telegram)</a:t>
            </a:r>
            <a:endParaRPr sz="2799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799">
                <a:solidFill>
                  <a:srgbClr val="FFFFFF"/>
                </a:solidFill>
              </a:rPr>
              <a:t>             +41765269626</a:t>
            </a:r>
            <a:endParaRPr sz="2799">
              <a:solidFill>
                <a:srgbClr val="FFFFFF"/>
              </a:solidFill>
            </a:endParaRPr>
          </a:p>
        </p:txBody>
      </p:sp>
      <p:sp>
        <p:nvSpPr>
          <p:cNvPr id="245" name="Google Shape;245;p5"/>
          <p:cNvSpPr txBox="1"/>
          <p:nvPr/>
        </p:nvSpPr>
        <p:spPr>
          <a:xfrm>
            <a:off x="7909775" y="1515500"/>
            <a:ext cx="7827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00">
                <a:solidFill>
                  <a:srgbClr val="FFFFFF"/>
                </a:solidFill>
              </a:rPr>
              <a:t>Conclusion</a:t>
            </a:r>
            <a:endParaRPr sz="5600"/>
          </a:p>
        </p:txBody>
      </p:sp>
      <p:pic>
        <p:nvPicPr>
          <p:cNvPr id="246" name="Google Shape;24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03063" y="2834825"/>
            <a:ext cx="3368525" cy="359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"/>
          <p:cNvSpPr txBox="1"/>
          <p:nvPr/>
        </p:nvSpPr>
        <p:spPr>
          <a:xfrm>
            <a:off x="1483185" y="316450"/>
            <a:ext cx="1532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99">
                <a:solidFill>
                  <a:schemeClr val="dk1"/>
                </a:solidFill>
              </a:rPr>
              <a:t>Agenda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5" name="Google Shape;95;p3"/>
          <p:cNvSpPr txBox="1"/>
          <p:nvPr/>
        </p:nvSpPr>
        <p:spPr>
          <a:xfrm>
            <a:off x="1674600" y="1497100"/>
            <a:ext cx="15130200" cy="75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90525" lvl="0" marL="4572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550"/>
              <a:buAutoNum type="arabicPeriod"/>
            </a:pPr>
            <a:r>
              <a:rPr lang="en-US" sz="2550"/>
              <a:t>The basis of the Ukrainian legal system</a:t>
            </a:r>
            <a:endParaRPr sz="2550"/>
          </a:p>
          <a:p>
            <a:pPr indent="-390525" lvl="0" marL="4572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550"/>
              <a:buAutoNum type="arabicPeriod"/>
            </a:pPr>
            <a:r>
              <a:rPr lang="en-US" sz="2550"/>
              <a:t>Ukrainian contract law</a:t>
            </a:r>
            <a:endParaRPr sz="2550"/>
          </a:p>
          <a:p>
            <a:pPr indent="-390525" lvl="0" marL="4572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550"/>
              <a:buAutoNum type="arabicPeriod"/>
            </a:pPr>
            <a:r>
              <a:rPr lang="en-US" sz="2550"/>
              <a:t>Legal protection of contracts</a:t>
            </a:r>
            <a:endParaRPr sz="2550"/>
          </a:p>
          <a:p>
            <a:pPr indent="-390525" lvl="0" marL="4572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550"/>
              <a:buAutoNum type="arabicPeriod"/>
            </a:pPr>
            <a:r>
              <a:rPr lang="en-US" sz="2550"/>
              <a:t>Mechanisms of contract enforcement</a:t>
            </a:r>
            <a:endParaRPr sz="2550"/>
          </a:p>
          <a:p>
            <a:pPr indent="-390525" lvl="0" marL="4572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550"/>
              <a:buAutoNum type="arabicPeriod"/>
            </a:pPr>
            <a:r>
              <a:rPr lang="en-US" sz="2550"/>
              <a:t>Legal protection of foreign investments</a:t>
            </a:r>
            <a:endParaRPr sz="2550"/>
          </a:p>
          <a:p>
            <a:pPr indent="-390525" lvl="0" marL="4572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550"/>
              <a:buAutoNum type="arabicPeriod"/>
            </a:pPr>
            <a:r>
              <a:rPr lang="en-US" sz="2550"/>
              <a:t>Protection of intellectual property rights</a:t>
            </a:r>
            <a:endParaRPr sz="2550"/>
          </a:p>
          <a:p>
            <a:pPr indent="-390525" lvl="0" marL="4572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550"/>
              <a:buAutoNum type="arabicPeriod"/>
            </a:pPr>
            <a:r>
              <a:rPr lang="en-US" sz="2550"/>
              <a:t>Dispute resolution</a:t>
            </a:r>
            <a:endParaRPr sz="2550"/>
          </a:p>
          <a:p>
            <a:pPr indent="-390525" lvl="0" marL="4572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550"/>
              <a:buAutoNum type="arabicPeriod"/>
            </a:pPr>
            <a:r>
              <a:rPr lang="en-US" sz="2550"/>
              <a:t>Setting up a business in Ukraine for foreigners</a:t>
            </a:r>
            <a:endParaRPr sz="2550"/>
          </a:p>
          <a:p>
            <a:pPr indent="-390525" lvl="0" marL="4572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550"/>
              <a:buAutoNum type="arabicPeriod"/>
            </a:pPr>
            <a:r>
              <a:rPr lang="en-US" sz="2550"/>
              <a:t>Opening bank accounts</a:t>
            </a:r>
            <a:endParaRPr sz="2550"/>
          </a:p>
          <a:p>
            <a:pPr indent="-390525" lvl="0" marL="4572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550"/>
              <a:buAutoNum type="arabicPeriod"/>
            </a:pPr>
            <a:r>
              <a:rPr lang="en-US" sz="2550"/>
              <a:t>Currency control</a:t>
            </a:r>
            <a:endParaRPr sz="2550"/>
          </a:p>
          <a:p>
            <a:pPr indent="-390525" lvl="0" marL="4572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550"/>
              <a:buAutoNum type="arabicPeriod"/>
            </a:pPr>
            <a:r>
              <a:rPr lang="en-US" sz="2550"/>
              <a:t>Tax</a:t>
            </a:r>
            <a:endParaRPr sz="2550"/>
          </a:p>
          <a:p>
            <a:pPr indent="-390525" lvl="0" marL="4572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550"/>
              <a:buAutoNum type="arabicPeriod"/>
            </a:pPr>
            <a:r>
              <a:rPr lang="en-US" sz="2550"/>
              <a:t>Industrial parks - Taxation benefits</a:t>
            </a:r>
            <a:endParaRPr sz="2550"/>
          </a:p>
          <a:p>
            <a:pPr indent="-390525" lvl="0" marL="4572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550"/>
              <a:buAutoNum type="arabicPeriod"/>
            </a:pPr>
            <a:r>
              <a:rPr lang="en-US" sz="2550"/>
              <a:t>How to win a tender</a:t>
            </a:r>
            <a:endParaRPr sz="2550"/>
          </a:p>
          <a:p>
            <a:pPr indent="-390525" lvl="0" marL="4572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550"/>
              <a:buAutoNum type="arabicPeriod"/>
            </a:pPr>
            <a:r>
              <a:rPr lang="en-US" sz="2550"/>
              <a:t>Conclusions</a:t>
            </a:r>
            <a:endParaRPr sz="2550"/>
          </a:p>
        </p:txBody>
      </p:sp>
      <p:cxnSp>
        <p:nvCxnSpPr>
          <p:cNvPr id="96" name="Google Shape;96;p3"/>
          <p:cNvCxnSpPr/>
          <p:nvPr/>
        </p:nvCxnSpPr>
        <p:spPr>
          <a:xfrm>
            <a:off x="1483260" y="9248775"/>
            <a:ext cx="1425346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7" name="Google Shape;97;p3"/>
          <p:cNvSpPr/>
          <p:nvPr/>
        </p:nvSpPr>
        <p:spPr>
          <a:xfrm>
            <a:off x="16470062" y="8940933"/>
            <a:ext cx="334678" cy="634735"/>
          </a:xfrm>
          <a:custGeom>
            <a:rect b="b" l="l" r="r" t="t"/>
            <a:pathLst>
              <a:path extrusionOk="0" h="634735" w="334678">
                <a:moveTo>
                  <a:pt x="0" y="0"/>
                </a:moveTo>
                <a:lnTo>
                  <a:pt x="334678" y="0"/>
                </a:lnTo>
                <a:lnTo>
                  <a:pt x="334678" y="634734"/>
                </a:lnTo>
                <a:lnTo>
                  <a:pt x="0" y="634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3"/>
          <p:cNvSpPr txBox="1"/>
          <p:nvPr/>
        </p:nvSpPr>
        <p:spPr>
          <a:xfrm>
            <a:off x="16001605" y="9095422"/>
            <a:ext cx="35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2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f8fa0df6e_0_0"/>
          <p:cNvSpPr txBox="1"/>
          <p:nvPr/>
        </p:nvSpPr>
        <p:spPr>
          <a:xfrm>
            <a:off x="1483260" y="1019175"/>
            <a:ext cx="1532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99">
                <a:solidFill>
                  <a:srgbClr val="007DFF"/>
                </a:solidFill>
              </a:rPr>
              <a:t>The Basis of Ukrainian Legal System</a:t>
            </a:r>
            <a:endParaRPr>
              <a:solidFill>
                <a:srgbClr val="007DFF"/>
              </a:solidFill>
            </a:endParaRPr>
          </a:p>
        </p:txBody>
      </p:sp>
      <p:sp>
        <p:nvSpPr>
          <p:cNvPr id="104" name="Google Shape;104;g33f8fa0df6e_0_0"/>
          <p:cNvSpPr txBox="1"/>
          <p:nvPr/>
        </p:nvSpPr>
        <p:spPr>
          <a:xfrm>
            <a:off x="1483260" y="2702008"/>
            <a:ext cx="15321600" cy="56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1" marL="9144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After Ukraine gained independence, it transitioned to continental law.</a:t>
            </a:r>
            <a:endParaRPr sz="3000"/>
          </a:p>
          <a:p>
            <a:pPr indent="-419100" lvl="1" marL="9144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Based on the principles of continental (Romano-Germanic) law.</a:t>
            </a:r>
            <a:endParaRPr sz="3000"/>
          </a:p>
          <a:p>
            <a:pPr indent="-419100" lvl="1" marL="9144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The basic principle of the Ukrainian legal system is the rule of law.</a:t>
            </a:r>
            <a:endParaRPr sz="3000"/>
          </a:p>
          <a:p>
            <a:pPr indent="-419100" lvl="1" marL="9144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Ratified International law take precedence over national laws.</a:t>
            </a:r>
            <a:endParaRPr sz="3000"/>
          </a:p>
          <a:p>
            <a:pPr indent="-419100" lvl="1" marL="9144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Independent judiciary.</a:t>
            </a:r>
            <a:endParaRPr sz="3000"/>
          </a:p>
          <a:p>
            <a:pPr indent="-419100" lvl="1" marL="9144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Features as of 2025 - Harmonisation of legislation with EU norms.</a:t>
            </a:r>
            <a:endParaRPr sz="3000"/>
          </a:p>
          <a:p>
            <a:pPr indent="-419100" lvl="1" marL="9144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Digitalisation: Implementation of e-justice.</a:t>
            </a:r>
            <a:endParaRPr sz="3000"/>
          </a:p>
          <a:p>
            <a:pPr indent="-419100" lvl="1" marL="9144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Anti-corruption framework.</a:t>
            </a:r>
            <a:endParaRPr sz="3000"/>
          </a:p>
          <a:p>
            <a:pPr indent="-419100" lvl="1" marL="91440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Martial law: Temporary laws and decrees.</a:t>
            </a:r>
            <a:endParaRPr sz="3000"/>
          </a:p>
        </p:txBody>
      </p:sp>
      <p:cxnSp>
        <p:nvCxnSpPr>
          <p:cNvPr id="105" name="Google Shape;105;g33f8fa0df6e_0_0"/>
          <p:cNvCxnSpPr/>
          <p:nvPr/>
        </p:nvCxnSpPr>
        <p:spPr>
          <a:xfrm>
            <a:off x="1483260" y="9248775"/>
            <a:ext cx="14253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g33f8fa0df6e_0_0"/>
          <p:cNvSpPr/>
          <p:nvPr/>
        </p:nvSpPr>
        <p:spPr>
          <a:xfrm>
            <a:off x="16470062" y="8940933"/>
            <a:ext cx="334678" cy="634735"/>
          </a:xfrm>
          <a:custGeom>
            <a:rect b="b" l="l" r="r" t="t"/>
            <a:pathLst>
              <a:path extrusionOk="0" h="634735" w="334678">
                <a:moveTo>
                  <a:pt x="0" y="0"/>
                </a:moveTo>
                <a:lnTo>
                  <a:pt x="334678" y="0"/>
                </a:lnTo>
                <a:lnTo>
                  <a:pt x="334678" y="634734"/>
                </a:lnTo>
                <a:lnTo>
                  <a:pt x="0" y="634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g33f8fa0df6e_0_0"/>
          <p:cNvSpPr txBox="1"/>
          <p:nvPr/>
        </p:nvSpPr>
        <p:spPr>
          <a:xfrm>
            <a:off x="16001605" y="9095422"/>
            <a:ext cx="35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D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6"/>
          <p:cNvGrpSpPr/>
          <p:nvPr/>
        </p:nvGrpSpPr>
        <p:grpSpPr>
          <a:xfrm>
            <a:off x="5403551" y="-4842249"/>
            <a:ext cx="14648630" cy="19971499"/>
            <a:chOff x="0" y="0"/>
            <a:chExt cx="596170" cy="812800"/>
          </a:xfrm>
        </p:grpSpPr>
        <p:sp>
          <p:nvSpPr>
            <p:cNvPr id="113" name="Google Shape;113;p6"/>
            <p:cNvSpPr/>
            <p:nvPr/>
          </p:nvSpPr>
          <p:spPr>
            <a:xfrm>
              <a:off x="0" y="0"/>
              <a:ext cx="596170" cy="812800"/>
            </a:xfrm>
            <a:custGeom>
              <a:rect b="b" l="l" r="r" t="t"/>
              <a:pathLst>
                <a:path extrusionOk="0" h="812800" w="596170">
                  <a:moveTo>
                    <a:pt x="298085" y="0"/>
                  </a:moveTo>
                  <a:cubicBezTo>
                    <a:pt x="133457" y="0"/>
                    <a:pt x="0" y="181951"/>
                    <a:pt x="0" y="406400"/>
                  </a:cubicBezTo>
                  <a:cubicBezTo>
                    <a:pt x="0" y="630849"/>
                    <a:pt x="133457" y="812800"/>
                    <a:pt x="298085" y="812800"/>
                  </a:cubicBezTo>
                  <a:cubicBezTo>
                    <a:pt x="462713" y="812800"/>
                    <a:pt x="596170" y="630849"/>
                    <a:pt x="596170" y="406400"/>
                  </a:cubicBezTo>
                  <a:cubicBezTo>
                    <a:pt x="596170" y="181951"/>
                    <a:pt x="462713" y="0"/>
                    <a:pt x="298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6"/>
            <p:cNvSpPr txBox="1"/>
            <p:nvPr/>
          </p:nvSpPr>
          <p:spPr>
            <a:xfrm>
              <a:off x="55891" y="28575"/>
              <a:ext cx="484388" cy="7080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15" name="Google Shape;115;p6"/>
          <p:cNvCxnSpPr/>
          <p:nvPr/>
        </p:nvCxnSpPr>
        <p:spPr>
          <a:xfrm>
            <a:off x="6029727" y="9248775"/>
            <a:ext cx="9706993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6" name="Google Shape;116;p6"/>
          <p:cNvSpPr/>
          <p:nvPr/>
        </p:nvSpPr>
        <p:spPr>
          <a:xfrm>
            <a:off x="16470062" y="8940933"/>
            <a:ext cx="334678" cy="634735"/>
          </a:xfrm>
          <a:custGeom>
            <a:rect b="b" l="l" r="r" t="t"/>
            <a:pathLst>
              <a:path extrusionOk="0" h="634735" w="334678">
                <a:moveTo>
                  <a:pt x="0" y="0"/>
                </a:moveTo>
                <a:lnTo>
                  <a:pt x="334678" y="0"/>
                </a:lnTo>
                <a:lnTo>
                  <a:pt x="334678" y="634734"/>
                </a:lnTo>
                <a:lnTo>
                  <a:pt x="0" y="634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6"/>
          <p:cNvSpPr txBox="1"/>
          <p:nvPr/>
        </p:nvSpPr>
        <p:spPr>
          <a:xfrm>
            <a:off x="16001605" y="9095422"/>
            <a:ext cx="35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4</a:t>
            </a:r>
            <a:endParaRPr/>
          </a:p>
        </p:txBody>
      </p:sp>
      <p:sp>
        <p:nvSpPr>
          <p:cNvPr id="118" name="Google Shape;118;p6"/>
          <p:cNvSpPr txBox="1"/>
          <p:nvPr/>
        </p:nvSpPr>
        <p:spPr>
          <a:xfrm>
            <a:off x="463525" y="4648450"/>
            <a:ext cx="4730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99">
                <a:solidFill>
                  <a:srgbClr val="FFFFFF"/>
                </a:solidFill>
              </a:rPr>
              <a:t>Contract Law</a:t>
            </a:r>
            <a:endParaRPr/>
          </a:p>
        </p:txBody>
      </p:sp>
      <p:sp>
        <p:nvSpPr>
          <p:cNvPr id="119" name="Google Shape;119;p6"/>
          <p:cNvSpPr txBox="1"/>
          <p:nvPr/>
        </p:nvSpPr>
        <p:spPr>
          <a:xfrm>
            <a:off x="6929352" y="1534310"/>
            <a:ext cx="9875400" cy="715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99"/>
              <a:t>The Civil Code of Ukraine, which came into force on 1 January 2004, regulates the contract law of Ukraine.</a:t>
            </a:r>
            <a:endParaRPr sz="2799"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99"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99"/>
              <a:t>Contracts and other documents may be bilingual. However, Ukrainian is the official language in Ukraine.</a:t>
            </a:r>
            <a:endParaRPr sz="2799"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99"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99"/>
              <a:t>Electronic signatures of contracts and electronic invoices in Ukraine are important elements of modern document management.</a:t>
            </a:r>
            <a:endParaRPr sz="2799"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99"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99"/>
              <a:t>Ukraine has adopted and enacted laws that provide for the entire digitalisation process.</a:t>
            </a:r>
            <a:endParaRPr sz="2799"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99"/>
          </a:p>
          <a:p>
            <a:pPr indent="0" lvl="0" marL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799"/>
              <a:t>Tax returns are also submitted in electronic format.</a:t>
            </a:r>
            <a:endParaRPr sz="2799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f8fa0df6e_0_11"/>
          <p:cNvSpPr txBox="1"/>
          <p:nvPr/>
        </p:nvSpPr>
        <p:spPr>
          <a:xfrm>
            <a:off x="1483210" y="776725"/>
            <a:ext cx="1532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99"/>
              <a:t>Legal Protection of Contracts</a:t>
            </a:r>
            <a:endParaRPr/>
          </a:p>
        </p:txBody>
      </p:sp>
      <p:sp>
        <p:nvSpPr>
          <p:cNvPr id="125" name="Google Shape;125;g33f8fa0df6e_0_11"/>
          <p:cNvSpPr txBox="1"/>
          <p:nvPr/>
        </p:nvSpPr>
        <p:spPr>
          <a:xfrm>
            <a:off x="1483210" y="2306433"/>
            <a:ext cx="15321600" cy="61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007DFF"/>
                </a:solidFill>
              </a:rPr>
              <a:t>Mechanisms of contract enforcement:</a:t>
            </a:r>
            <a:endParaRPr b="1" sz="2799">
              <a:solidFill>
                <a:srgbClr val="007D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/>
              <a:t> </a:t>
            </a:r>
            <a:endParaRPr sz="2799"/>
          </a:p>
          <a:p>
            <a:pPr indent="-406336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 1 Judicial protection.</a:t>
            </a:r>
            <a:endParaRPr sz="2799"/>
          </a:p>
          <a:p>
            <a:pPr indent="-406336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 2 Pre-trial settlement.</a:t>
            </a:r>
            <a:endParaRPr sz="2799"/>
          </a:p>
          <a:p>
            <a:pPr indent="-406336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 3 Notarial protection.</a:t>
            </a:r>
            <a:endParaRPr sz="2799"/>
          </a:p>
          <a:p>
            <a:pPr indent="-406336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 4 International arbitration.</a:t>
            </a:r>
            <a:endParaRPr sz="2799"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9"/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>
                <a:solidFill>
                  <a:srgbClr val="007DFF"/>
                </a:solidFill>
              </a:rPr>
              <a:t>Mechanisms for ensuring the performance of contracts:</a:t>
            </a:r>
            <a:endParaRPr b="1" sz="2799">
              <a:solidFill>
                <a:srgbClr val="007DFF"/>
              </a:solidFill>
            </a:endParaRPr>
          </a:p>
          <a:p>
            <a:pPr indent="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9"/>
          </a:p>
          <a:p>
            <a:pPr indent="-406336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Penalty (fine, penalty).</a:t>
            </a:r>
            <a:endParaRPr sz="2799"/>
          </a:p>
          <a:p>
            <a:pPr indent="-406336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Security\Surety.</a:t>
            </a:r>
            <a:endParaRPr sz="2799"/>
          </a:p>
          <a:p>
            <a:pPr indent="-406336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Guarantees (bank guarantee or guarantee of other persons).</a:t>
            </a:r>
            <a:endParaRPr sz="2799"/>
          </a:p>
        </p:txBody>
      </p:sp>
      <p:cxnSp>
        <p:nvCxnSpPr>
          <p:cNvPr id="126" name="Google Shape;126;g33f8fa0df6e_0_11"/>
          <p:cNvCxnSpPr/>
          <p:nvPr/>
        </p:nvCxnSpPr>
        <p:spPr>
          <a:xfrm>
            <a:off x="1483260" y="9248775"/>
            <a:ext cx="14253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7" name="Google Shape;127;g33f8fa0df6e_0_11"/>
          <p:cNvSpPr/>
          <p:nvPr/>
        </p:nvSpPr>
        <p:spPr>
          <a:xfrm>
            <a:off x="16470062" y="8940933"/>
            <a:ext cx="334678" cy="634735"/>
          </a:xfrm>
          <a:custGeom>
            <a:rect b="b" l="l" r="r" t="t"/>
            <a:pathLst>
              <a:path extrusionOk="0" h="634735" w="334678">
                <a:moveTo>
                  <a:pt x="0" y="0"/>
                </a:moveTo>
                <a:lnTo>
                  <a:pt x="334678" y="0"/>
                </a:lnTo>
                <a:lnTo>
                  <a:pt x="334678" y="634734"/>
                </a:lnTo>
                <a:lnTo>
                  <a:pt x="0" y="634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g33f8fa0df6e_0_11"/>
          <p:cNvSpPr txBox="1"/>
          <p:nvPr/>
        </p:nvSpPr>
        <p:spPr>
          <a:xfrm>
            <a:off x="16001605" y="9095422"/>
            <a:ext cx="35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3f8fa0df6e_0_44"/>
          <p:cNvSpPr txBox="1"/>
          <p:nvPr/>
        </p:nvSpPr>
        <p:spPr>
          <a:xfrm>
            <a:off x="1483260" y="1019175"/>
            <a:ext cx="1532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99">
                <a:solidFill>
                  <a:srgbClr val="007DFF"/>
                </a:solidFill>
              </a:rPr>
              <a:t>Legal Protection of Foreign Investments</a:t>
            </a:r>
            <a:endParaRPr>
              <a:solidFill>
                <a:srgbClr val="007DFF"/>
              </a:solidFill>
            </a:endParaRPr>
          </a:p>
        </p:txBody>
      </p:sp>
      <p:sp>
        <p:nvSpPr>
          <p:cNvPr id="134" name="Google Shape;134;g33f8fa0df6e_0_44"/>
          <p:cNvSpPr txBox="1"/>
          <p:nvPr/>
        </p:nvSpPr>
        <p:spPr>
          <a:xfrm>
            <a:off x="1483210" y="2617558"/>
            <a:ext cx="15321600" cy="58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As of 2025, in the context of martial law and post-war reconstruction, these mechanisms are of particular importance.</a:t>
            </a:r>
            <a:endParaRPr sz="2900"/>
          </a:p>
          <a:p>
            <a:pPr indent="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  <a:p>
            <a:pPr indent="0" lvl="0" marL="4572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/>
              <a:t>The laws of Ukraine provide for the following protection mechanisms:</a:t>
            </a:r>
            <a:endParaRPr sz="2900"/>
          </a:p>
          <a:p>
            <a:pPr indent="-412750" lvl="1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State guarantees.</a:t>
            </a:r>
            <a:endParaRPr sz="2900"/>
          </a:p>
          <a:p>
            <a:pPr indent="-412750" lvl="1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Guarantees against nationalisation. </a:t>
            </a:r>
            <a:endParaRPr sz="2900"/>
          </a:p>
          <a:p>
            <a:pPr indent="-412750" lvl="1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Compensation for losses.</a:t>
            </a:r>
            <a:endParaRPr sz="2900"/>
          </a:p>
          <a:p>
            <a:pPr indent="-412750" lvl="1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Judicial protection.</a:t>
            </a:r>
            <a:endParaRPr sz="2900"/>
          </a:p>
          <a:p>
            <a:pPr indent="-412750" lvl="1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Stabilisation guarantee.</a:t>
            </a:r>
            <a:endParaRPr sz="2900"/>
          </a:p>
          <a:p>
            <a:pPr indent="-412750" lvl="1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Insurance.</a:t>
            </a:r>
            <a:endParaRPr sz="2900"/>
          </a:p>
          <a:p>
            <a:pPr indent="-412750" lvl="1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900"/>
              <a:buChar char="•"/>
            </a:pPr>
            <a:r>
              <a:rPr lang="en-US" sz="2900"/>
              <a:t>International protection.</a:t>
            </a:r>
            <a:endParaRPr sz="2900"/>
          </a:p>
        </p:txBody>
      </p:sp>
      <p:cxnSp>
        <p:nvCxnSpPr>
          <p:cNvPr id="135" name="Google Shape;135;g33f8fa0df6e_0_44"/>
          <p:cNvCxnSpPr/>
          <p:nvPr/>
        </p:nvCxnSpPr>
        <p:spPr>
          <a:xfrm>
            <a:off x="1483260" y="9248775"/>
            <a:ext cx="14253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g33f8fa0df6e_0_44"/>
          <p:cNvSpPr/>
          <p:nvPr/>
        </p:nvSpPr>
        <p:spPr>
          <a:xfrm>
            <a:off x="16470062" y="8940933"/>
            <a:ext cx="334678" cy="634735"/>
          </a:xfrm>
          <a:custGeom>
            <a:rect b="b" l="l" r="r" t="t"/>
            <a:pathLst>
              <a:path extrusionOk="0" h="634735" w="334678">
                <a:moveTo>
                  <a:pt x="0" y="0"/>
                </a:moveTo>
                <a:lnTo>
                  <a:pt x="334678" y="0"/>
                </a:lnTo>
                <a:lnTo>
                  <a:pt x="334678" y="634734"/>
                </a:lnTo>
                <a:lnTo>
                  <a:pt x="0" y="634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g33f8fa0df6e_0_44"/>
          <p:cNvSpPr txBox="1"/>
          <p:nvPr/>
        </p:nvSpPr>
        <p:spPr>
          <a:xfrm>
            <a:off x="16001605" y="9095422"/>
            <a:ext cx="35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6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f8fa0df6e_0_55"/>
          <p:cNvSpPr txBox="1"/>
          <p:nvPr/>
        </p:nvSpPr>
        <p:spPr>
          <a:xfrm>
            <a:off x="1483210" y="645375"/>
            <a:ext cx="1532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99"/>
              <a:t>Protection of Intellectual Property Rights </a:t>
            </a:r>
            <a:endParaRPr/>
          </a:p>
        </p:txBody>
      </p:sp>
      <p:sp>
        <p:nvSpPr>
          <p:cNvPr id="143" name="Google Shape;143;g33f8fa0df6e_0_55"/>
          <p:cNvSpPr txBox="1"/>
          <p:nvPr/>
        </p:nvSpPr>
        <p:spPr>
          <a:xfrm>
            <a:off x="1483210" y="2089608"/>
            <a:ext cx="15321600" cy="6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/>
              <a:t>Protection mechanisms</a:t>
            </a:r>
            <a:r>
              <a:rPr lang="en-US" sz="2799"/>
              <a:t>:</a:t>
            </a:r>
            <a:endParaRPr sz="2799"/>
          </a:p>
          <a:p>
            <a:pPr indent="-406336" lvl="1" marL="91440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 Registration: Copyright can be registered, and patents and trademarks must be registered through the National Intellectual Property Authority.</a:t>
            </a:r>
            <a:endParaRPr sz="2799"/>
          </a:p>
          <a:p>
            <a:pPr indent="-406336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 Administrative protection.</a:t>
            </a:r>
            <a:endParaRPr sz="2799"/>
          </a:p>
          <a:p>
            <a:pPr indent="-406336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 Judicial protection.</a:t>
            </a:r>
            <a:endParaRPr sz="2799"/>
          </a:p>
          <a:p>
            <a:pPr indent="-406336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 Pre-trial settlement (claims, negotiations, mediation).</a:t>
            </a:r>
            <a:endParaRPr sz="2799"/>
          </a:p>
          <a:p>
            <a:pPr indent="-406336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 Criminal liability (copyright infringement - fine or imprisonment).</a:t>
            </a:r>
            <a:endParaRPr sz="2799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9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99"/>
              <a:t>Ukraine has ratified the following international treaties:</a:t>
            </a:r>
            <a:endParaRPr b="1" sz="2799"/>
          </a:p>
          <a:p>
            <a:pPr indent="-406336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Berne Convention (1886, accession 1995).</a:t>
            </a:r>
            <a:endParaRPr sz="2799"/>
          </a:p>
          <a:p>
            <a:pPr indent="-406336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Paris Convention (1883, accession 1991).</a:t>
            </a:r>
            <a:endParaRPr sz="2799"/>
          </a:p>
          <a:p>
            <a:pPr indent="-406336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RIPS Agreement (1994, through WTO membership since 2008).</a:t>
            </a:r>
            <a:endParaRPr sz="2799"/>
          </a:p>
          <a:p>
            <a:pPr indent="-406336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799"/>
              <a:buChar char="•"/>
            </a:pPr>
            <a:r>
              <a:rPr lang="en-US" sz="2799"/>
              <a:t>Association Agreement with the EU (2014): Harmonisation with EU norms.</a:t>
            </a:r>
            <a:endParaRPr sz="2799"/>
          </a:p>
        </p:txBody>
      </p:sp>
      <p:cxnSp>
        <p:nvCxnSpPr>
          <p:cNvPr id="144" name="Google Shape;144;g33f8fa0df6e_0_55"/>
          <p:cNvCxnSpPr/>
          <p:nvPr/>
        </p:nvCxnSpPr>
        <p:spPr>
          <a:xfrm>
            <a:off x="1483260" y="9248775"/>
            <a:ext cx="14253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" name="Google Shape;145;g33f8fa0df6e_0_55"/>
          <p:cNvSpPr/>
          <p:nvPr/>
        </p:nvSpPr>
        <p:spPr>
          <a:xfrm>
            <a:off x="16470062" y="8940933"/>
            <a:ext cx="334678" cy="634735"/>
          </a:xfrm>
          <a:custGeom>
            <a:rect b="b" l="l" r="r" t="t"/>
            <a:pathLst>
              <a:path extrusionOk="0" h="634735" w="334678">
                <a:moveTo>
                  <a:pt x="0" y="0"/>
                </a:moveTo>
                <a:lnTo>
                  <a:pt x="334678" y="0"/>
                </a:lnTo>
                <a:lnTo>
                  <a:pt x="334678" y="634734"/>
                </a:lnTo>
                <a:lnTo>
                  <a:pt x="0" y="634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g33f8fa0df6e_0_55"/>
          <p:cNvSpPr txBox="1"/>
          <p:nvPr/>
        </p:nvSpPr>
        <p:spPr>
          <a:xfrm>
            <a:off x="16001605" y="9095422"/>
            <a:ext cx="35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7DFF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1" name="Google Shape;151;g33f8fa0df6e_0_99"/>
          <p:cNvCxnSpPr/>
          <p:nvPr/>
        </p:nvCxnSpPr>
        <p:spPr>
          <a:xfrm>
            <a:off x="6029727" y="9248775"/>
            <a:ext cx="9707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2" name="Google Shape;152;g33f8fa0df6e_0_99"/>
          <p:cNvSpPr/>
          <p:nvPr/>
        </p:nvSpPr>
        <p:spPr>
          <a:xfrm>
            <a:off x="16470062" y="8940933"/>
            <a:ext cx="334678" cy="634735"/>
          </a:xfrm>
          <a:custGeom>
            <a:rect b="b" l="l" r="r" t="t"/>
            <a:pathLst>
              <a:path extrusionOk="0" h="634735" w="334678">
                <a:moveTo>
                  <a:pt x="0" y="0"/>
                </a:moveTo>
                <a:lnTo>
                  <a:pt x="334678" y="0"/>
                </a:lnTo>
                <a:lnTo>
                  <a:pt x="334678" y="634734"/>
                </a:lnTo>
                <a:lnTo>
                  <a:pt x="0" y="634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3" name="Google Shape;153;g33f8fa0df6e_0_99"/>
          <p:cNvGrpSpPr/>
          <p:nvPr/>
        </p:nvGrpSpPr>
        <p:grpSpPr>
          <a:xfrm>
            <a:off x="5403551" y="-4842249"/>
            <a:ext cx="14648612" cy="19971471"/>
            <a:chOff x="0" y="0"/>
            <a:chExt cx="596170" cy="812800"/>
          </a:xfrm>
        </p:grpSpPr>
        <p:sp>
          <p:nvSpPr>
            <p:cNvPr id="154" name="Google Shape;154;g33f8fa0df6e_0_99"/>
            <p:cNvSpPr/>
            <p:nvPr/>
          </p:nvSpPr>
          <p:spPr>
            <a:xfrm>
              <a:off x="0" y="0"/>
              <a:ext cx="596170" cy="812800"/>
            </a:xfrm>
            <a:custGeom>
              <a:rect b="b" l="l" r="r" t="t"/>
              <a:pathLst>
                <a:path extrusionOk="0" h="812800" w="596170">
                  <a:moveTo>
                    <a:pt x="298085" y="0"/>
                  </a:moveTo>
                  <a:cubicBezTo>
                    <a:pt x="133457" y="0"/>
                    <a:pt x="0" y="181951"/>
                    <a:pt x="0" y="406400"/>
                  </a:cubicBezTo>
                  <a:cubicBezTo>
                    <a:pt x="0" y="630849"/>
                    <a:pt x="133457" y="812800"/>
                    <a:pt x="298085" y="812800"/>
                  </a:cubicBezTo>
                  <a:cubicBezTo>
                    <a:pt x="462713" y="812800"/>
                    <a:pt x="596170" y="630849"/>
                    <a:pt x="596170" y="406400"/>
                  </a:cubicBezTo>
                  <a:cubicBezTo>
                    <a:pt x="596170" y="181951"/>
                    <a:pt x="462713" y="0"/>
                    <a:pt x="2980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g33f8fa0df6e_0_99"/>
            <p:cNvSpPr txBox="1"/>
            <p:nvPr/>
          </p:nvSpPr>
          <p:spPr>
            <a:xfrm>
              <a:off x="55891" y="28575"/>
              <a:ext cx="484500" cy="70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g33f8fa0df6e_0_99"/>
          <p:cNvSpPr txBox="1"/>
          <p:nvPr/>
        </p:nvSpPr>
        <p:spPr>
          <a:xfrm>
            <a:off x="16001605" y="9095422"/>
            <a:ext cx="35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8</a:t>
            </a:r>
            <a:endParaRPr/>
          </a:p>
        </p:txBody>
      </p:sp>
      <p:sp>
        <p:nvSpPr>
          <p:cNvPr id="157" name="Google Shape;157;g33f8fa0df6e_0_99"/>
          <p:cNvSpPr txBox="1"/>
          <p:nvPr/>
        </p:nvSpPr>
        <p:spPr>
          <a:xfrm>
            <a:off x="722977" y="4127675"/>
            <a:ext cx="3953700" cy="20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999">
                <a:solidFill>
                  <a:srgbClr val="FFFFFF"/>
                </a:solidFill>
              </a:rPr>
              <a:t>Dispute Resolution</a:t>
            </a:r>
            <a:endParaRPr sz="5999">
              <a:solidFill>
                <a:srgbClr val="FFFFFF"/>
              </a:solidFill>
            </a:endParaRPr>
          </a:p>
        </p:txBody>
      </p:sp>
      <p:sp>
        <p:nvSpPr>
          <p:cNvPr id="158" name="Google Shape;158;g33f8fa0df6e_0_99"/>
          <p:cNvSpPr txBox="1"/>
          <p:nvPr/>
        </p:nvSpPr>
        <p:spPr>
          <a:xfrm>
            <a:off x="6929352" y="1911885"/>
            <a:ext cx="9875400" cy="6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99"/>
              <a:t>Dispute resolution in Ukrainian courts is governed by procedural law and depends on the type of dispute - civil, commercial, administrative or criminal. </a:t>
            </a:r>
            <a:endParaRPr sz="2799"/>
          </a:p>
          <a:p>
            <a:pPr indent="0" lvl="0" marL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99"/>
              <a:t> </a:t>
            </a:r>
            <a:endParaRPr sz="2799"/>
          </a:p>
          <a:p>
            <a:pPr indent="0" lvl="0" marL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99"/>
              <a:t>Dispute resolution in the courts of Ukraine involves a clear procedure: lawsuit - consideration - execution. With the possibility of appeal and cassation.</a:t>
            </a:r>
            <a:endParaRPr sz="2799"/>
          </a:p>
          <a:p>
            <a:pPr indent="0" lvl="0" marL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99"/>
              <a:t>  </a:t>
            </a:r>
            <a:endParaRPr sz="2799"/>
          </a:p>
          <a:p>
            <a:pPr indent="0" lvl="0" marL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799"/>
              <a:t>An alternative dispute resolution in Ukraine is, in particular, recourse to the ICC Arbitration; if the parties specify this in the contract.</a:t>
            </a:r>
            <a:endParaRPr sz="2799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f8fa0df6e_0_88"/>
          <p:cNvSpPr txBox="1"/>
          <p:nvPr/>
        </p:nvSpPr>
        <p:spPr>
          <a:xfrm>
            <a:off x="1483260" y="1019175"/>
            <a:ext cx="15321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999"/>
              <a:t>Foreigners Starting a Business in Ukraine</a:t>
            </a:r>
            <a:endParaRPr sz="5999"/>
          </a:p>
        </p:txBody>
      </p:sp>
      <p:sp>
        <p:nvSpPr>
          <p:cNvPr id="164" name="Google Shape;164;g33f8fa0df6e_0_88"/>
          <p:cNvSpPr txBox="1"/>
          <p:nvPr/>
        </p:nvSpPr>
        <p:spPr>
          <a:xfrm>
            <a:off x="1483260" y="2486123"/>
            <a:ext cx="15321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000">
                <a:solidFill>
                  <a:srgbClr val="007DFF"/>
                </a:solidFill>
              </a:rPr>
              <a:t>Foreigners can be founders of private companies.</a:t>
            </a:r>
            <a:endParaRPr b="1" sz="4000">
              <a:solidFill>
                <a:srgbClr val="007DFF"/>
              </a:solidFill>
            </a:endParaRPr>
          </a:p>
        </p:txBody>
      </p:sp>
      <p:sp>
        <p:nvSpPr>
          <p:cNvPr id="165" name="Google Shape;165;g33f8fa0df6e_0_88"/>
          <p:cNvSpPr txBox="1"/>
          <p:nvPr/>
        </p:nvSpPr>
        <p:spPr>
          <a:xfrm>
            <a:off x="1483260" y="3748533"/>
            <a:ext cx="15321600" cy="45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99"/>
              <a:t>There can be one or more founders. The founders may be both individuals and legal entities from abroad:</a:t>
            </a:r>
            <a:endParaRPr sz="2799"/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99"/>
          </a:p>
          <a:p>
            <a:pPr indent="-355600" lvl="0" marL="9144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799"/>
              <a:t>Share capital - there are no minimum requirements for the amount of the company's share capital. </a:t>
            </a:r>
            <a:endParaRPr sz="2799"/>
          </a:p>
          <a:p>
            <a:pPr indent="-355600" lvl="0" marL="9144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799"/>
              <a:t>Some types of activities require additional state licences.</a:t>
            </a:r>
            <a:endParaRPr sz="2799"/>
          </a:p>
          <a:p>
            <a:pPr indent="-355600" lvl="0" marL="914400" rtl="0" algn="just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799"/>
              <a:t>Foreign companies may open representative offices in Ukraine and operate under Ukrainian law.</a:t>
            </a:r>
            <a:endParaRPr sz="2799"/>
          </a:p>
        </p:txBody>
      </p:sp>
      <p:cxnSp>
        <p:nvCxnSpPr>
          <p:cNvPr id="166" name="Google Shape;166;g33f8fa0df6e_0_88"/>
          <p:cNvCxnSpPr/>
          <p:nvPr/>
        </p:nvCxnSpPr>
        <p:spPr>
          <a:xfrm>
            <a:off x="1483260" y="9248775"/>
            <a:ext cx="142536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7" name="Google Shape;167;g33f8fa0df6e_0_88"/>
          <p:cNvSpPr/>
          <p:nvPr/>
        </p:nvSpPr>
        <p:spPr>
          <a:xfrm>
            <a:off x="16470062" y="8940933"/>
            <a:ext cx="334678" cy="634735"/>
          </a:xfrm>
          <a:custGeom>
            <a:rect b="b" l="l" r="r" t="t"/>
            <a:pathLst>
              <a:path extrusionOk="0" h="634735" w="334678">
                <a:moveTo>
                  <a:pt x="0" y="0"/>
                </a:moveTo>
                <a:lnTo>
                  <a:pt x="334678" y="0"/>
                </a:lnTo>
                <a:lnTo>
                  <a:pt x="334678" y="634734"/>
                </a:lnTo>
                <a:lnTo>
                  <a:pt x="0" y="6347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g33f8fa0df6e_0_88"/>
          <p:cNvSpPr txBox="1"/>
          <p:nvPr/>
        </p:nvSpPr>
        <p:spPr>
          <a:xfrm>
            <a:off x="16001605" y="9095422"/>
            <a:ext cx="3573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