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qgsDd2N9Vjz/TPwe4VK0TsFMs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8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4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3f8eff3034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33f8eff3034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f8eff3034_0_1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g33f8eff3034_0_1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33f8eff3034_0_1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f8eff3034_0_1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33f8eff3034_0_1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g33f8eff3034_0_1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33f8eff3034_0_1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33f8eff3034_0_1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3f8eff3034_0_1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33f8eff3034_0_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g33f8eff3034_0_1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33f8eff3034_0_1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33f8eff3034_0_1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f8eff3034_0_1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33f8eff3034_0_1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g33f8eff3034_0_1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33f8eff3034_0_1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g33f8eff3034_0_1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f8eff3034_0_1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33f8eff3034_0_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1" name="Google Shape;111;g33f8eff3034_0_1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2" name="Google Shape;112;g33f8eff3034_0_1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33f8eff3034_0_1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33f8eff3034_0_1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f8eff3034_0_1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33f8eff3034_0_1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g33f8eff3034_0_14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g33f8eff3034_0_1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g33f8eff3034_0_1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g33f8eff3034_0_1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33f8eff3034_0_1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33f8eff3034_0_1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3f8eff3034_0_1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33f8eff3034_0_1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33f8eff3034_0_15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33f8eff3034_0_1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3f8eff3034_0_1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33f8eff3034_0_16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g33f8eff3034_0_1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3" name="Google Shape;133;g33f8eff3034_0_1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33f8eff3034_0_1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33f8eff3034_0_1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3f8eff3034_0_16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33f8eff3034_0_1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33f8eff3034_0_16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0" name="Google Shape;140;g33f8eff3034_0_1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33f8eff3034_0_1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33f8eff3034_0_1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f8eff3034_0_1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33f8eff3034_0_176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g33f8eff3034_0_1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33f8eff3034_0_1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33f8eff3034_0_1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3f8eff3034_0_182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33f8eff3034_0_182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g33f8eff3034_0_1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g33f8eff3034_0_1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g33f8eff3034_0_1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f8eff3034_0_1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g33f8eff3034_0_1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g33f8eff3034_0_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g33f8eff3034_0_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g33f8eff3034_0_1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"/>
          <p:cNvSpPr/>
          <p:nvPr/>
        </p:nvSpPr>
        <p:spPr>
          <a:xfrm>
            <a:off x="16740429" y="8548509"/>
            <a:ext cx="740742" cy="1269632"/>
          </a:xfrm>
          <a:custGeom>
            <a:avLst/>
            <a:gdLst/>
            <a:ahLst/>
            <a:cxnLst/>
            <a:rect l="l" t="t" r="r" b="b"/>
            <a:pathLst>
              <a:path w="740742" h="1269632" extrusionOk="0">
                <a:moveTo>
                  <a:pt x="0" y="0"/>
                </a:moveTo>
                <a:lnTo>
                  <a:pt x="740742" y="0"/>
                </a:lnTo>
                <a:lnTo>
                  <a:pt x="740742" y="1269632"/>
                </a:lnTo>
                <a:lnTo>
                  <a:pt x="0" y="12696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175991" b="-34"/>
            </a:stretch>
          </a:blipFill>
          <a:ln>
            <a:noFill/>
          </a:ln>
        </p:spPr>
      </p:sp>
      <p:sp>
        <p:nvSpPr>
          <p:cNvPr id="160" name="Google Shape;160;p2"/>
          <p:cNvSpPr/>
          <p:nvPr/>
        </p:nvSpPr>
        <p:spPr>
          <a:xfrm>
            <a:off x="-246931" y="-168953"/>
            <a:ext cx="2928036" cy="10625168"/>
          </a:xfrm>
          <a:custGeom>
            <a:avLst/>
            <a:gdLst/>
            <a:ahLst/>
            <a:cxnLst/>
            <a:rect l="l" t="t" r="r" b="b"/>
            <a:pathLst>
              <a:path w="2928036" h="10625168" extrusionOk="0">
                <a:moveTo>
                  <a:pt x="0" y="0"/>
                </a:moveTo>
                <a:lnTo>
                  <a:pt x="2928036" y="0"/>
                </a:lnTo>
                <a:lnTo>
                  <a:pt x="2928036" y="10625168"/>
                </a:lnTo>
                <a:lnTo>
                  <a:pt x="0" y="106251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35292" t="-22714" b="-22712"/>
            </a:stretch>
          </a:blipFill>
          <a:ln>
            <a:noFill/>
          </a:ln>
        </p:spPr>
      </p:sp>
      <p:sp>
        <p:nvSpPr>
          <p:cNvPr id="161" name="Google Shape;161;p2"/>
          <p:cNvSpPr/>
          <p:nvPr/>
        </p:nvSpPr>
        <p:spPr>
          <a:xfrm>
            <a:off x="1318446" y="1028700"/>
            <a:ext cx="3890356" cy="8229600"/>
          </a:xfrm>
          <a:custGeom>
            <a:avLst/>
            <a:gdLst/>
            <a:ahLst/>
            <a:cxnLst/>
            <a:rect l="l" t="t" r="r" b="b"/>
            <a:pathLst>
              <a:path w="3890356" h="8229600" extrusionOk="0">
                <a:moveTo>
                  <a:pt x="0" y="0"/>
                </a:moveTo>
                <a:lnTo>
                  <a:pt x="3890356" y="0"/>
                </a:lnTo>
                <a:lnTo>
                  <a:pt x="389035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62" name="Google Shape;162;p2"/>
          <p:cNvSpPr txBox="1"/>
          <p:nvPr/>
        </p:nvSpPr>
        <p:spPr>
          <a:xfrm>
            <a:off x="8318571" y="3296840"/>
            <a:ext cx="9162600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0000" b="1" dirty="0"/>
              <a:t>Summary &amp; Conclusions</a:t>
            </a:r>
            <a:endParaRPr sz="10000" b="1" dirty="0"/>
          </a:p>
        </p:txBody>
      </p:sp>
      <p:pic>
        <p:nvPicPr>
          <p:cNvPr id="163" name="Google Shape;163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3109113"/>
            <a:ext cx="4069051" cy="4069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/>
        </p:nvSpPr>
        <p:spPr>
          <a:xfrm>
            <a:off x="1483210" y="783008"/>
            <a:ext cx="15321600" cy="78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The Rebuild Ukraine Program represents the biggest infrastructure repair program since the end of the 2° World War. </a:t>
            </a: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It is a long-term program that will also transform the Ukrainian economy and its infrastructure.</a:t>
            </a: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Foreign companies can freely participate and are encouraged to do so.</a:t>
            </a: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The only way that any company can participate is through the Ukrainian government platforms DREAM and Prozorro, bidding through a Ukrainian government e-tender platform, such as PublicBid.</a:t>
            </a: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Initially, the main sectors for approved projects can be found in the broad categories:</a:t>
            </a:r>
            <a:endParaRPr sz="2799"/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      </a:t>
            </a:r>
            <a:r>
              <a:rPr lang="en-US" sz="2799">
                <a:solidFill>
                  <a:srgbClr val="007DFF"/>
                </a:solidFill>
              </a:rPr>
              <a:t>(a)</a:t>
            </a:r>
            <a:r>
              <a:rPr lang="en-US" sz="2799"/>
              <a:t> Construction &amp; Infrastructure</a:t>
            </a: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      </a:t>
            </a:r>
            <a:r>
              <a:rPr lang="en-US" sz="2799">
                <a:solidFill>
                  <a:srgbClr val="007DFF"/>
                </a:solidFill>
              </a:rPr>
              <a:t>(b)</a:t>
            </a:r>
            <a:r>
              <a:rPr lang="en-US" sz="2799"/>
              <a:t> Machinery &amp; Equipment; and</a:t>
            </a: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/>
              <a:t>      </a:t>
            </a:r>
            <a:r>
              <a:rPr lang="en-US" sz="2799">
                <a:solidFill>
                  <a:srgbClr val="007DFF"/>
                </a:solidFill>
              </a:rPr>
              <a:t>(c)</a:t>
            </a:r>
            <a:r>
              <a:rPr lang="en-US" sz="2799"/>
              <a:t> Power &amp; Energy</a:t>
            </a:r>
            <a:endParaRPr sz="2799"/>
          </a:p>
        </p:txBody>
      </p:sp>
      <p:cxnSp>
        <p:nvCxnSpPr>
          <p:cNvPr id="169" name="Google Shape;169;p3"/>
          <p:cNvCxnSpPr/>
          <p:nvPr/>
        </p:nvCxnSpPr>
        <p:spPr>
          <a:xfrm>
            <a:off x="1483260" y="9248775"/>
            <a:ext cx="1425346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0" name="Google Shape;170;p3"/>
          <p:cNvSpPr/>
          <p:nvPr/>
        </p:nvSpPr>
        <p:spPr>
          <a:xfrm>
            <a:off x="16470062" y="8940933"/>
            <a:ext cx="334678" cy="634735"/>
          </a:xfrm>
          <a:custGeom>
            <a:avLst/>
            <a:gdLst/>
            <a:ahLst/>
            <a:cxnLst/>
            <a:rect l="l" t="t" r="r" b="b"/>
            <a:pathLst>
              <a:path w="334678" h="634735" extrusionOk="0">
                <a:moveTo>
                  <a:pt x="0" y="0"/>
                </a:moveTo>
                <a:lnTo>
                  <a:pt x="334678" y="0"/>
                </a:lnTo>
                <a:lnTo>
                  <a:pt x="334678" y="634734"/>
                </a:lnTo>
                <a:lnTo>
                  <a:pt x="0" y="6347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71" name="Google Shape;171;p3"/>
          <p:cNvSpPr txBox="1"/>
          <p:nvPr/>
        </p:nvSpPr>
        <p:spPr>
          <a:xfrm>
            <a:off x="16001605" y="9095422"/>
            <a:ext cx="3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DFF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6"/>
          <p:cNvGrpSpPr/>
          <p:nvPr/>
        </p:nvGrpSpPr>
        <p:grpSpPr>
          <a:xfrm>
            <a:off x="5403551" y="-4842249"/>
            <a:ext cx="14648630" cy="19971499"/>
            <a:chOff x="0" y="0"/>
            <a:chExt cx="596170" cy="812800"/>
          </a:xfrm>
        </p:grpSpPr>
        <p:sp>
          <p:nvSpPr>
            <p:cNvPr id="177" name="Google Shape;177;p6"/>
            <p:cNvSpPr/>
            <p:nvPr/>
          </p:nvSpPr>
          <p:spPr>
            <a:xfrm>
              <a:off x="0" y="0"/>
              <a:ext cx="596170" cy="812800"/>
            </a:xfrm>
            <a:custGeom>
              <a:avLst/>
              <a:gdLst/>
              <a:ahLst/>
              <a:cxnLst/>
              <a:rect l="l" t="t" r="r" b="b"/>
              <a:pathLst>
                <a:path w="596170" h="812800" extrusionOk="0">
                  <a:moveTo>
                    <a:pt x="298085" y="0"/>
                  </a:moveTo>
                  <a:cubicBezTo>
                    <a:pt x="133457" y="0"/>
                    <a:pt x="0" y="181951"/>
                    <a:pt x="0" y="406400"/>
                  </a:cubicBezTo>
                  <a:cubicBezTo>
                    <a:pt x="0" y="630849"/>
                    <a:pt x="133457" y="812800"/>
                    <a:pt x="298085" y="812800"/>
                  </a:cubicBezTo>
                  <a:cubicBezTo>
                    <a:pt x="462713" y="812800"/>
                    <a:pt x="596170" y="630849"/>
                    <a:pt x="596170" y="406400"/>
                  </a:cubicBezTo>
                  <a:cubicBezTo>
                    <a:pt x="596170" y="181951"/>
                    <a:pt x="462713" y="0"/>
                    <a:pt x="2980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6"/>
            <p:cNvSpPr txBox="1"/>
            <p:nvPr/>
          </p:nvSpPr>
          <p:spPr>
            <a:xfrm>
              <a:off x="55891" y="28575"/>
              <a:ext cx="484388" cy="708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9" name="Google Shape;179;p6"/>
          <p:cNvCxnSpPr/>
          <p:nvPr/>
        </p:nvCxnSpPr>
        <p:spPr>
          <a:xfrm>
            <a:off x="6029727" y="9248775"/>
            <a:ext cx="9706993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0" name="Google Shape;180;p6"/>
          <p:cNvSpPr/>
          <p:nvPr/>
        </p:nvSpPr>
        <p:spPr>
          <a:xfrm>
            <a:off x="16470062" y="8940933"/>
            <a:ext cx="334678" cy="634735"/>
          </a:xfrm>
          <a:custGeom>
            <a:avLst/>
            <a:gdLst/>
            <a:ahLst/>
            <a:cxnLst/>
            <a:rect l="l" t="t" r="r" b="b"/>
            <a:pathLst>
              <a:path w="334678" h="634735" extrusionOk="0">
                <a:moveTo>
                  <a:pt x="0" y="0"/>
                </a:moveTo>
                <a:lnTo>
                  <a:pt x="334678" y="0"/>
                </a:lnTo>
                <a:lnTo>
                  <a:pt x="334678" y="634734"/>
                </a:lnTo>
                <a:lnTo>
                  <a:pt x="0" y="6347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81" name="Google Shape;181;p6"/>
          <p:cNvSpPr txBox="1"/>
          <p:nvPr/>
        </p:nvSpPr>
        <p:spPr>
          <a:xfrm>
            <a:off x="16001605" y="9095422"/>
            <a:ext cx="3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3</a:t>
            </a:r>
            <a:endParaRPr/>
          </a:p>
        </p:txBody>
      </p:sp>
      <p:sp>
        <p:nvSpPr>
          <p:cNvPr id="182" name="Google Shape;182;p6"/>
          <p:cNvSpPr txBox="1"/>
          <p:nvPr/>
        </p:nvSpPr>
        <p:spPr>
          <a:xfrm>
            <a:off x="964938" y="4648450"/>
            <a:ext cx="3422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99">
                <a:solidFill>
                  <a:srgbClr val="FFFFFF"/>
                </a:solidFill>
              </a:rPr>
              <a:t>Summary</a:t>
            </a:r>
            <a:endParaRPr/>
          </a:p>
        </p:txBody>
      </p:sp>
      <p:sp>
        <p:nvSpPr>
          <p:cNvPr id="183" name="Google Shape;183;p6"/>
          <p:cNvSpPr txBox="1"/>
          <p:nvPr/>
        </p:nvSpPr>
        <p:spPr>
          <a:xfrm>
            <a:off x="6929352" y="1275410"/>
            <a:ext cx="9875400" cy="6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799"/>
              <a:t>ICC’s Rebuild Ukraine Portal provides the following benefits to foreign companies:</a:t>
            </a: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99"/>
          </a:p>
          <a:p>
            <a:pPr marL="457200" lvl="0" indent="-406336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99"/>
              <a:buAutoNum type="arabicPeriod"/>
            </a:pPr>
            <a:r>
              <a:rPr lang="en-US" sz="2799"/>
              <a:t>It integrates with the three platforms, providing a single interface.</a:t>
            </a:r>
            <a:endParaRPr sz="2799"/>
          </a:p>
          <a:p>
            <a:pPr marL="457200" lvl="0" indent="-406336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99"/>
              <a:buAutoNum type="arabicPeriod"/>
            </a:pPr>
            <a:r>
              <a:rPr lang="en-US" sz="2799"/>
              <a:t>It allows for the easy tracking of projects of interest – with email alerts.</a:t>
            </a:r>
            <a:endParaRPr sz="2799"/>
          </a:p>
          <a:p>
            <a:pPr marL="457200" lvl="0" indent="-406336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99"/>
              <a:buAutoNum type="arabicPeriod"/>
            </a:pPr>
            <a:r>
              <a:rPr lang="en-US" sz="2799"/>
              <a:t>It automatically translates information in Prozorro from Ukrainian to English.</a:t>
            </a: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99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2799"/>
              <a:t>When you come to prepare a bid it is probable that you will require supporting services, and possibly local partners. ICC can provide you with a one-stop shop to these services and partners.</a:t>
            </a:r>
            <a:endParaRPr sz="2799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3f8eff3034_0_105"/>
          <p:cNvSpPr txBox="1"/>
          <p:nvPr/>
        </p:nvSpPr>
        <p:spPr>
          <a:xfrm>
            <a:off x="1483210" y="509275"/>
            <a:ext cx="15321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0" algn="ctr" rtl="0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50">
                <a:solidFill>
                  <a:srgbClr val="007DFF"/>
                </a:solidFill>
              </a:rPr>
              <a:t>Conclusions</a:t>
            </a:r>
            <a:endParaRPr sz="4950">
              <a:solidFill>
                <a:srgbClr val="007DFF"/>
              </a:solidFill>
            </a:endParaRPr>
          </a:p>
        </p:txBody>
      </p:sp>
      <p:sp>
        <p:nvSpPr>
          <p:cNvPr id="189" name="Google Shape;189;g33f8eff3034_0_105"/>
          <p:cNvSpPr txBox="1"/>
          <p:nvPr/>
        </p:nvSpPr>
        <p:spPr>
          <a:xfrm>
            <a:off x="1483210" y="1695858"/>
            <a:ext cx="15321600" cy="7503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 dirty="0"/>
              <a:t>The Ukrainian legal and tax environments are business-friendly to foreign companies.</a:t>
            </a: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 dirty="0"/>
              <a:t>The finance is there to pay for these large-scale projects. No other country is offering this scale of opportunity.</a:t>
            </a: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 dirty="0"/>
              <a:t>The Rebuild Ukraine Program has started, now is the time to get involved. There will be a learning curve, so get ahead of the competition.</a:t>
            </a: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 dirty="0"/>
              <a:t>If you are active in the industry sectors we have highlighted today, as an absolute minimum we would recommend that you subscribe to the ICC Rebuild Portal. This will give you a unique insight into the projects that could be of interest to you.</a:t>
            </a: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5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 dirty="0"/>
              <a:t>Future Rebuild Ukraine Forums will be structured more like user-groups, allowing you to become directly involved in the development of the Program and the Portal. Bring </a:t>
            </a:r>
            <a:r>
              <a:rPr lang="en-US" sz="2650" b="1" i="1" dirty="0"/>
              <a:t>your </a:t>
            </a:r>
            <a:r>
              <a:rPr lang="en-US" sz="2650" dirty="0"/>
              <a:t>experience, suggestions and requirements. The Program is big enough to accommodate many players and competitors.</a:t>
            </a:r>
            <a:endParaRPr sz="2650" dirty="0"/>
          </a:p>
        </p:txBody>
      </p:sp>
      <p:cxnSp>
        <p:nvCxnSpPr>
          <p:cNvPr id="190" name="Google Shape;190;g33f8eff3034_0_105"/>
          <p:cNvCxnSpPr/>
          <p:nvPr/>
        </p:nvCxnSpPr>
        <p:spPr>
          <a:xfrm>
            <a:off x="1483260" y="9248775"/>
            <a:ext cx="14253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1" name="Google Shape;191;g33f8eff3034_0_105"/>
          <p:cNvSpPr/>
          <p:nvPr/>
        </p:nvSpPr>
        <p:spPr>
          <a:xfrm>
            <a:off x="16470062" y="8940933"/>
            <a:ext cx="334678" cy="634735"/>
          </a:xfrm>
          <a:custGeom>
            <a:avLst/>
            <a:gdLst/>
            <a:ahLst/>
            <a:cxnLst/>
            <a:rect l="l" t="t" r="r" b="b"/>
            <a:pathLst>
              <a:path w="334678" h="634735" extrusionOk="0">
                <a:moveTo>
                  <a:pt x="0" y="0"/>
                </a:moveTo>
                <a:lnTo>
                  <a:pt x="334678" y="0"/>
                </a:lnTo>
                <a:lnTo>
                  <a:pt x="334678" y="634734"/>
                </a:lnTo>
                <a:lnTo>
                  <a:pt x="0" y="6347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92" name="Google Shape;192;g33f8eff3034_0_105"/>
          <p:cNvSpPr txBox="1"/>
          <p:nvPr/>
        </p:nvSpPr>
        <p:spPr>
          <a:xfrm>
            <a:off x="16001605" y="9095422"/>
            <a:ext cx="3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DFF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oogle Shape;197;p7"/>
          <p:cNvGrpSpPr/>
          <p:nvPr/>
        </p:nvGrpSpPr>
        <p:grpSpPr>
          <a:xfrm>
            <a:off x="6368751" y="-4842249"/>
            <a:ext cx="14648630" cy="19971499"/>
            <a:chOff x="0" y="0"/>
            <a:chExt cx="596170" cy="812800"/>
          </a:xfrm>
        </p:grpSpPr>
        <p:sp>
          <p:nvSpPr>
            <p:cNvPr id="198" name="Google Shape;198;p7"/>
            <p:cNvSpPr/>
            <p:nvPr/>
          </p:nvSpPr>
          <p:spPr>
            <a:xfrm>
              <a:off x="0" y="0"/>
              <a:ext cx="596170" cy="812800"/>
            </a:xfrm>
            <a:custGeom>
              <a:avLst/>
              <a:gdLst/>
              <a:ahLst/>
              <a:cxnLst/>
              <a:rect l="l" t="t" r="r" b="b"/>
              <a:pathLst>
                <a:path w="596170" h="812800" extrusionOk="0">
                  <a:moveTo>
                    <a:pt x="298085" y="0"/>
                  </a:moveTo>
                  <a:cubicBezTo>
                    <a:pt x="133457" y="0"/>
                    <a:pt x="0" y="181951"/>
                    <a:pt x="0" y="406400"/>
                  </a:cubicBezTo>
                  <a:cubicBezTo>
                    <a:pt x="0" y="630849"/>
                    <a:pt x="133457" y="812800"/>
                    <a:pt x="298085" y="812800"/>
                  </a:cubicBezTo>
                  <a:cubicBezTo>
                    <a:pt x="462713" y="812800"/>
                    <a:pt x="596170" y="630849"/>
                    <a:pt x="596170" y="406400"/>
                  </a:cubicBezTo>
                  <a:cubicBezTo>
                    <a:pt x="596170" y="181951"/>
                    <a:pt x="462713" y="0"/>
                    <a:pt x="2980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55891" y="28575"/>
              <a:ext cx="484388" cy="708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00" name="Google Shape;200;p7"/>
          <p:cNvCxnSpPr/>
          <p:nvPr/>
        </p:nvCxnSpPr>
        <p:spPr>
          <a:xfrm>
            <a:off x="7009548" y="9248775"/>
            <a:ext cx="8727173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1" name="Google Shape;201;p7"/>
          <p:cNvSpPr/>
          <p:nvPr/>
        </p:nvSpPr>
        <p:spPr>
          <a:xfrm>
            <a:off x="16470062" y="8940933"/>
            <a:ext cx="334678" cy="634735"/>
          </a:xfrm>
          <a:custGeom>
            <a:avLst/>
            <a:gdLst/>
            <a:ahLst/>
            <a:cxnLst/>
            <a:rect l="l" t="t" r="r" b="b"/>
            <a:pathLst>
              <a:path w="334678" h="634735" extrusionOk="0">
                <a:moveTo>
                  <a:pt x="0" y="0"/>
                </a:moveTo>
                <a:lnTo>
                  <a:pt x="334678" y="0"/>
                </a:lnTo>
                <a:lnTo>
                  <a:pt x="334678" y="634734"/>
                </a:lnTo>
                <a:lnTo>
                  <a:pt x="0" y="6347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02" name="Google Shape;202;p7"/>
          <p:cNvSpPr txBox="1"/>
          <p:nvPr/>
        </p:nvSpPr>
        <p:spPr>
          <a:xfrm>
            <a:off x="16001605" y="9095422"/>
            <a:ext cx="3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5</a:t>
            </a:r>
            <a:endParaRPr/>
          </a:p>
        </p:txBody>
      </p:sp>
      <p:sp>
        <p:nvSpPr>
          <p:cNvPr id="203" name="Google Shape;203;p7"/>
          <p:cNvSpPr txBox="1"/>
          <p:nvPr/>
        </p:nvSpPr>
        <p:spPr>
          <a:xfrm>
            <a:off x="598075" y="4681788"/>
            <a:ext cx="5233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99">
                <a:solidFill>
                  <a:srgbClr val="FFFFFF"/>
                </a:solidFill>
              </a:rPr>
              <a:t>Contact Details </a:t>
            </a:r>
            <a:endParaRPr/>
          </a:p>
        </p:txBody>
      </p:sp>
      <p:grpSp>
        <p:nvGrpSpPr>
          <p:cNvPr id="204" name="Google Shape;204;p7"/>
          <p:cNvGrpSpPr/>
          <p:nvPr/>
        </p:nvGrpSpPr>
        <p:grpSpPr>
          <a:xfrm>
            <a:off x="8074000" y="1576575"/>
            <a:ext cx="8728849" cy="6096125"/>
            <a:chOff x="-177956" y="-90660"/>
            <a:chExt cx="11638467" cy="8128167"/>
          </a:xfrm>
        </p:grpSpPr>
        <p:sp>
          <p:nvSpPr>
            <p:cNvPr id="205" name="Google Shape;205;p7"/>
            <p:cNvSpPr txBox="1"/>
            <p:nvPr/>
          </p:nvSpPr>
          <p:spPr>
            <a:xfrm>
              <a:off x="-175589" y="-90660"/>
              <a:ext cx="11636100" cy="5663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3000" dirty="0"/>
                <a:t>If you have any questions, you can contact me:</a:t>
              </a: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3000" dirty="0"/>
                <a:t>Oleksii </a:t>
              </a:r>
              <a:r>
                <a:rPr lang="en-US" sz="3000" dirty="0" err="1"/>
                <a:t>Kozhanov</a:t>
              </a:r>
              <a:r>
                <a:rPr lang="en-US" sz="3000" dirty="0"/>
                <a:t> by email sg@iccua.org</a:t>
              </a: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3000" dirty="0"/>
                <a:t>Or find me in the ICC Office</a:t>
              </a: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3000" dirty="0" err="1"/>
                <a:t>Reitarska</a:t>
              </a:r>
              <a:r>
                <a:rPr lang="en-US" sz="3000" dirty="0"/>
                <a:t> 19-B</a:t>
              </a: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3000" dirty="0"/>
                <a:t>01054 Kyiv</a:t>
              </a:r>
              <a:endParaRPr sz="3000" dirty="0"/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lang="en-US" sz="3000" dirty="0"/>
                <a:t>Ukraine</a:t>
              </a:r>
              <a:endParaRPr sz="3000" dirty="0"/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-177956" y="6559707"/>
              <a:ext cx="11636100" cy="147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just" rtl="0">
                <a:lnSpc>
                  <a:spcPct val="1400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/>
                <a:t>Don’t forget that the next Rebuild Ukraine Forum will be on Thursday, 26° September, 2025</a:t>
              </a:r>
              <a:endParaRPr sz="3000"/>
            </a:p>
          </p:txBody>
        </p:sp>
        <p:cxnSp>
          <p:nvCxnSpPr>
            <p:cNvPr id="207" name="Google Shape;207;p7"/>
            <p:cNvCxnSpPr/>
            <p:nvPr/>
          </p:nvCxnSpPr>
          <p:spPr>
            <a:xfrm>
              <a:off x="-177823" y="6020473"/>
              <a:ext cx="10808400" cy="0"/>
            </a:xfrm>
            <a:prstGeom prst="straightConnector1">
              <a:avLst/>
            </a:prstGeom>
            <a:noFill/>
            <a:ln w="50800" cap="flat" cmpd="sng">
              <a:solidFill>
                <a:srgbClr val="007D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420</Words>
  <Application>Microsoft Office PowerPoint</Application>
  <PresentationFormat>Personalizzato</PresentationFormat>
  <Paragraphs>46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Ian Dunning</cp:lastModifiedBy>
  <cp:revision>2</cp:revision>
  <dcterms:created xsi:type="dcterms:W3CDTF">2006-08-16T00:00:00Z</dcterms:created>
  <dcterms:modified xsi:type="dcterms:W3CDTF">2025-03-12T20:31:00Z</dcterms:modified>
</cp:coreProperties>
</file>